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32"/>
  </p:notesMasterIdLst>
  <p:handoutMasterIdLst>
    <p:handoutMasterId r:id="rId133"/>
  </p:handoutMasterIdLst>
  <p:sldIdLst>
    <p:sldId id="256" r:id="rId2"/>
    <p:sldId id="540" r:id="rId3"/>
    <p:sldId id="1439" r:id="rId4"/>
    <p:sldId id="1423" r:id="rId5"/>
    <p:sldId id="1424" r:id="rId6"/>
    <p:sldId id="267" r:id="rId7"/>
    <p:sldId id="269" r:id="rId8"/>
    <p:sldId id="1337" r:id="rId9"/>
    <p:sldId id="1422" r:id="rId10"/>
    <p:sldId id="1300" r:id="rId11"/>
    <p:sldId id="1346" r:id="rId12"/>
    <p:sldId id="1417" r:id="rId13"/>
    <p:sldId id="1366" r:id="rId14"/>
    <p:sldId id="257" r:id="rId15"/>
    <p:sldId id="1328" r:id="rId16"/>
    <p:sldId id="259" r:id="rId17"/>
    <p:sldId id="260" r:id="rId18"/>
    <p:sldId id="1367" r:id="rId19"/>
    <p:sldId id="1440" r:id="rId20"/>
    <p:sldId id="262" r:id="rId21"/>
    <p:sldId id="263" r:id="rId22"/>
    <p:sldId id="1361" r:id="rId23"/>
    <p:sldId id="1345" r:id="rId24"/>
    <p:sldId id="1317" r:id="rId25"/>
    <p:sldId id="1347" r:id="rId26"/>
    <p:sldId id="1318" r:id="rId27"/>
    <p:sldId id="265" r:id="rId28"/>
    <p:sldId id="1326" r:id="rId29"/>
    <p:sldId id="1324" r:id="rId30"/>
    <p:sldId id="1329" r:id="rId31"/>
    <p:sldId id="1310" r:id="rId32"/>
    <p:sldId id="1419" r:id="rId33"/>
    <p:sldId id="1420" r:id="rId34"/>
    <p:sldId id="1418" r:id="rId35"/>
    <p:sldId id="1394" r:id="rId36"/>
    <p:sldId id="1330" r:id="rId37"/>
    <p:sldId id="1395" r:id="rId38"/>
    <p:sldId id="1396" r:id="rId39"/>
    <p:sldId id="1409" r:id="rId40"/>
    <p:sldId id="1354" r:id="rId41"/>
    <p:sldId id="1410" r:id="rId42"/>
    <p:sldId id="1411" r:id="rId43"/>
    <p:sldId id="434" r:id="rId44"/>
    <p:sldId id="1311" r:id="rId45"/>
    <p:sldId id="1348" r:id="rId46"/>
    <p:sldId id="268" r:id="rId47"/>
    <p:sldId id="1333" r:id="rId48"/>
    <p:sldId id="1312" r:id="rId49"/>
    <p:sldId id="1313" r:id="rId50"/>
    <p:sldId id="1369" r:id="rId51"/>
    <p:sldId id="1407" r:id="rId52"/>
    <p:sldId id="271" r:id="rId53"/>
    <p:sldId id="274" r:id="rId54"/>
    <p:sldId id="275" r:id="rId55"/>
    <p:sldId id="1335" r:id="rId56"/>
    <p:sldId id="1362" r:id="rId57"/>
    <p:sldId id="276" r:id="rId58"/>
    <p:sldId id="1315" r:id="rId59"/>
    <p:sldId id="1316" r:id="rId60"/>
    <p:sldId id="1397" r:id="rId61"/>
    <p:sldId id="1398" r:id="rId62"/>
    <p:sldId id="1399" r:id="rId63"/>
    <p:sldId id="1400" r:id="rId64"/>
    <p:sldId id="1334" r:id="rId65"/>
    <p:sldId id="1408" r:id="rId66"/>
    <p:sldId id="1401" r:id="rId67"/>
    <p:sldId id="1442" r:id="rId68"/>
    <p:sldId id="1402" r:id="rId69"/>
    <p:sldId id="1355" r:id="rId70"/>
    <p:sldId id="1425" r:id="rId71"/>
    <p:sldId id="1428" r:id="rId72"/>
    <p:sldId id="1349" r:id="rId73"/>
    <p:sldId id="1403" r:id="rId74"/>
    <p:sldId id="1404" r:id="rId75"/>
    <p:sldId id="1405" r:id="rId76"/>
    <p:sldId id="1406" r:id="rId77"/>
    <p:sldId id="289" r:id="rId78"/>
    <p:sldId id="290" r:id="rId79"/>
    <p:sldId id="291" r:id="rId80"/>
    <p:sldId id="1426" r:id="rId81"/>
    <p:sldId id="1339" r:id="rId82"/>
    <p:sldId id="1370" r:id="rId83"/>
    <p:sldId id="292" r:id="rId84"/>
    <p:sldId id="1371" r:id="rId85"/>
    <p:sldId id="294" r:id="rId86"/>
    <p:sldId id="1320" r:id="rId87"/>
    <p:sldId id="1443" r:id="rId88"/>
    <p:sldId id="1338" r:id="rId89"/>
    <p:sldId id="1412" r:id="rId90"/>
    <p:sldId id="1356" r:id="rId91"/>
    <p:sldId id="1415" r:id="rId92"/>
    <p:sldId id="1319" r:id="rId93"/>
    <p:sldId id="1429" r:id="rId94"/>
    <p:sldId id="1430" r:id="rId95"/>
    <p:sldId id="1432" r:id="rId96"/>
    <p:sldId id="1431" r:id="rId97"/>
    <p:sldId id="1433" r:id="rId98"/>
    <p:sldId id="1434" r:id="rId99"/>
    <p:sldId id="1435" r:id="rId100"/>
    <p:sldId id="1436" r:id="rId101"/>
    <p:sldId id="1437" r:id="rId102"/>
    <p:sldId id="1438" r:id="rId103"/>
    <p:sldId id="295" r:id="rId104"/>
    <p:sldId id="1350" r:id="rId105"/>
    <p:sldId id="296" r:id="rId106"/>
    <p:sldId id="297" r:id="rId107"/>
    <p:sldId id="298" r:id="rId108"/>
    <p:sldId id="299" r:id="rId109"/>
    <p:sldId id="1427" r:id="rId110"/>
    <p:sldId id="300" r:id="rId111"/>
    <p:sldId id="1373" r:id="rId112"/>
    <p:sldId id="1374" r:id="rId113"/>
    <p:sldId id="1375" r:id="rId114"/>
    <p:sldId id="1376" r:id="rId115"/>
    <p:sldId id="1377" r:id="rId116"/>
    <p:sldId id="1378" r:id="rId117"/>
    <p:sldId id="1379" r:id="rId118"/>
    <p:sldId id="1380" r:id="rId119"/>
    <p:sldId id="1381" r:id="rId120"/>
    <p:sldId id="1365" r:id="rId121"/>
    <p:sldId id="1382" r:id="rId122"/>
    <p:sldId id="1383" r:id="rId123"/>
    <p:sldId id="1325" r:id="rId124"/>
    <p:sldId id="1413" r:id="rId125"/>
    <p:sldId id="1416" r:id="rId126"/>
    <p:sldId id="1385" r:id="rId127"/>
    <p:sldId id="1386" r:id="rId128"/>
    <p:sldId id="1389" r:id="rId129"/>
    <p:sldId id="1441" r:id="rId130"/>
    <p:sldId id="1393" r:id="rId131"/>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52" autoAdjust="0"/>
    <p:restoredTop sz="75986" autoAdjust="0"/>
  </p:normalViewPr>
  <p:slideViewPr>
    <p:cSldViewPr snapToGrid="0" snapToObjects="1">
      <p:cViewPr>
        <p:scale>
          <a:sx n="56" d="100"/>
          <a:sy n="56" d="100"/>
        </p:scale>
        <p:origin x="824" y="432"/>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ommentAuthors" Target="commen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12/29/25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21</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23</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24</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dirty="0"/>
          </a:p>
        </p:txBody>
      </p:sp>
      <p:sp>
        <p:nvSpPr>
          <p:cNvPr id="8" name="Slide Number Placeholder 7"/>
          <p:cNvSpPr>
            <a:spLocks noGrp="1"/>
          </p:cNvSpPr>
          <p:nvPr>
            <p:ph type="sldNum" sz="quarter" idx="11"/>
          </p:nvPr>
        </p:nvSpPr>
        <p:spPr/>
        <p:txBody>
          <a:bodyPr/>
          <a:lstStyle/>
          <a:p>
            <a:fld id="{D2DB1DD9-E0B6-435A-87AB-E97E4994880A}" type="slidenum">
              <a:rPr lang="en-US" smtClean="0"/>
              <a:pPr/>
              <a:t>28</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12/29/25</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29</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12/29/25</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30</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12/29/25</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31</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33</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34</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37</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39</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40</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12/29/25</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44</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47</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FDIC Tech sprint as in the podcast https://</a:t>
            </a:r>
            <a:r>
              <a:rPr lang="en-US" dirty="0" err="1"/>
              <a:t>podcasters.spotify.com</a:t>
            </a:r>
            <a:r>
              <a:rPr lang="en-US" dirty="0"/>
              <a:t>/pod/show/</a:t>
            </a:r>
            <a:r>
              <a:rPr lang="en-US" dirty="0" err="1"/>
              <a:t>fdic</a:t>
            </a:r>
            <a:r>
              <a:rPr lang="en-US" dirty="0"/>
              <a:t>/episodes/Verifying-Identity-in-a-Digital-World-e1crru9/a-a77ni54</a:t>
            </a:r>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48</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49</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52</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54</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55</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57</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58</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59</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61</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62</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64</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66</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68</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77</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12/29/25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82</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83</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87</a:t>
            </a:fld>
            <a:endParaRPr lang="en-US"/>
          </a:p>
        </p:txBody>
      </p:sp>
    </p:spTree>
    <p:extLst>
      <p:ext uri="{BB962C8B-B14F-4D97-AF65-F5344CB8AC3E}">
        <p14:creationId xmlns:p14="http://schemas.microsoft.com/office/powerpoint/2010/main" val="1697577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92</a:t>
            </a:fld>
            <a:endParaRPr lang="en-US"/>
          </a:p>
        </p:txBody>
      </p:sp>
    </p:spTree>
    <p:extLst>
      <p:ext uri="{BB962C8B-B14F-4D97-AF65-F5344CB8AC3E}">
        <p14:creationId xmlns:p14="http://schemas.microsoft.com/office/powerpoint/2010/main" val="3301659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105</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110</a:t>
            </a:fld>
            <a:endParaRPr lang="en-US"/>
          </a:p>
        </p:txBody>
      </p:sp>
    </p:spTree>
    <p:extLst>
      <p:ext uri="{BB962C8B-B14F-4D97-AF65-F5344CB8AC3E}">
        <p14:creationId xmlns:p14="http://schemas.microsoft.com/office/powerpoint/2010/main" val="2174540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116</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119</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123</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124</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12/29/25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12/29/25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130</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12</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12/29/25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13</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12/29/25</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1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8" Type="http://schemas.openxmlformats.org/officeDocument/2006/relationships/hyperlink" Target="https://csrc.nist.gov/glossary/term/virtual_private_network" TargetMode="External"/><Relationship Id="rId3" Type="http://schemas.openxmlformats.org/officeDocument/2006/relationships/hyperlink" Target="https://www.fdic.gov/consumer-resource-center/2025-10/protect-your-finances-and-identity-online" TargetMode="External"/><Relationship Id="rId7" Type="http://schemas.openxmlformats.org/officeDocument/2006/relationships/hyperlink" Target="https://ithandbook.ffiec.gov/" TargetMode="External"/><Relationship Id="rId2" Type="http://schemas.openxmlformats.org/officeDocument/2006/relationships/hyperlink" Target="https://www.fdic.gov/formsdocuments/d1300-04.pdf" TargetMode="External"/><Relationship Id="rId1" Type="http://schemas.openxmlformats.org/officeDocument/2006/relationships/slideLayout" Target="../slideLayouts/slideLayout2.xml"/><Relationship Id="rId6" Type="http://schemas.openxmlformats.org/officeDocument/2006/relationships/hyperlink" Target="https://www.fdic.gov/bank-examinations/authentication-internet-banking-lesson-risk-management" TargetMode="External"/><Relationship Id="rId5" Type="http://schemas.openxmlformats.org/officeDocument/2006/relationships/hyperlink" Target="https://www.fdic.gov/news/financial-institution-letters/2021/fil21055.html" TargetMode="External"/><Relationship Id="rId10" Type="http://schemas.openxmlformats.org/officeDocument/2006/relationships/hyperlink" Target="https://csrc.nist.gov/pubs/sp/800/46/r2/final" TargetMode="External"/><Relationship Id="rId4" Type="http://schemas.openxmlformats.org/officeDocument/2006/relationships/hyperlink" Target="https://www.fdic.gov/banker-resource-center/cybersecurity-resources" TargetMode="External"/><Relationship Id="rId9" Type="http://schemas.openxmlformats.org/officeDocument/2006/relationships/hyperlink" Target="https://pages.nist.gov/800-63-4/"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hyperlink" Target="mailto:info@hill.com"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0.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0.xml"/><Relationship Id="rId7" Type="http://schemas.openxmlformats.org/officeDocument/2006/relationships/image" Target="../media/image47.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image" Target="../media/image44.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nist.gov/news-events/news/2022/07/nist-announces-first-four-quantum-resistant-cryptographic-algorithm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wireguard.com/"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DF525-D5DE-0B77-51EA-7B7AC051F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67A14BC-B9D3-DB42-46FA-3555DD207A8B}"/>
              </a:ext>
            </a:extLst>
          </p:cNvPr>
          <p:cNvSpPr>
            <a:spLocks noGrp="1"/>
          </p:cNvSpPr>
          <p:nvPr>
            <p:ph type="title"/>
          </p:nvPr>
        </p:nvSpPr>
        <p:spPr/>
        <p:txBody>
          <a:bodyPr/>
          <a:lstStyle/>
          <a:p>
            <a:r>
              <a:rPr lang="en-US" dirty="0"/>
              <a:t>Remote Desktop only behind VPN</a:t>
            </a:r>
          </a:p>
        </p:txBody>
      </p:sp>
      <p:sp>
        <p:nvSpPr>
          <p:cNvPr id="7" name="Content Placeholder 6">
            <a:extLst>
              <a:ext uri="{FF2B5EF4-FFF2-40B4-BE49-F238E27FC236}">
                <a16:creationId xmlns:a16="http://schemas.microsoft.com/office/drawing/2014/main" id="{6FCA925E-B660-E1A0-C10D-3BD4266307B0}"/>
              </a:ext>
            </a:extLst>
          </p:cNvPr>
          <p:cNvSpPr>
            <a:spLocks noGrp="1"/>
          </p:cNvSpPr>
          <p:nvPr>
            <p:ph sz="half" idx="1"/>
          </p:nvPr>
        </p:nvSpPr>
        <p:spPr/>
        <p:txBody>
          <a:bodyPr>
            <a:normAutofit/>
          </a:bodyPr>
          <a:lstStyle/>
          <a:p>
            <a:pPr marL="742950" indent="-742950">
              <a:buFont typeface="+mj-lt"/>
              <a:buAutoNum type="arabicPeriod"/>
            </a:pPr>
            <a:r>
              <a:rPr lang="en-US" dirty="0"/>
              <a:t>RDP only accessible after VPN connection</a:t>
            </a:r>
          </a:p>
          <a:p>
            <a:pPr marL="742950" indent="-742950">
              <a:buFont typeface="+mj-lt"/>
              <a:buAutoNum type="arabicPeriod"/>
            </a:pPr>
            <a:r>
              <a:rPr lang="en-US" dirty="0"/>
              <a:t>Network-level authentication (NLA)</a:t>
            </a:r>
          </a:p>
          <a:p>
            <a:pPr marL="742950" indent="-742950">
              <a:buFont typeface="+mj-lt"/>
              <a:buAutoNum type="arabicPeriod"/>
            </a:pPr>
            <a:r>
              <a:rPr lang="en-US" dirty="0"/>
              <a:t>Strong session timeouts</a:t>
            </a:r>
          </a:p>
          <a:p>
            <a:pPr marL="742950" indent="-742950">
              <a:buFont typeface="+mj-lt"/>
              <a:buAutoNum type="arabicPeriod"/>
            </a:pPr>
            <a:endParaRPr lang="en-US" dirty="0"/>
          </a:p>
          <a:p>
            <a:pPr marL="0" indent="0">
              <a:buNone/>
            </a:pPr>
            <a:r>
              <a:rPr lang="en-US" dirty="0"/>
              <a:t>RDP or VNC exposed to the internet are red flags.</a:t>
            </a:r>
          </a:p>
        </p:txBody>
      </p:sp>
      <p:sp>
        <p:nvSpPr>
          <p:cNvPr id="8" name="Content Placeholder 7">
            <a:extLst>
              <a:ext uri="{FF2B5EF4-FFF2-40B4-BE49-F238E27FC236}">
                <a16:creationId xmlns:a16="http://schemas.microsoft.com/office/drawing/2014/main" id="{CD675608-4B09-9B6F-65F1-1CFBA5245880}"/>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849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321D7-29BD-845B-90E0-66FA40FF601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1F0D38B-0F40-213B-4C9D-397692EB1D7E}"/>
              </a:ext>
            </a:extLst>
          </p:cNvPr>
          <p:cNvSpPr>
            <a:spLocks noGrp="1"/>
          </p:cNvSpPr>
          <p:nvPr>
            <p:ph type="title"/>
          </p:nvPr>
        </p:nvSpPr>
        <p:spPr/>
        <p:txBody>
          <a:bodyPr/>
          <a:lstStyle/>
          <a:p>
            <a:r>
              <a:rPr lang="en-US" dirty="0"/>
              <a:t>Awareness of VPN threats / vulns</a:t>
            </a:r>
          </a:p>
        </p:txBody>
      </p:sp>
      <p:sp>
        <p:nvSpPr>
          <p:cNvPr id="7" name="Content Placeholder 6">
            <a:extLst>
              <a:ext uri="{FF2B5EF4-FFF2-40B4-BE49-F238E27FC236}">
                <a16:creationId xmlns:a16="http://schemas.microsoft.com/office/drawing/2014/main" id="{FD814074-7454-0581-6990-404052BD4704}"/>
              </a:ext>
            </a:extLst>
          </p:cNvPr>
          <p:cNvSpPr>
            <a:spLocks noGrp="1"/>
          </p:cNvSpPr>
          <p:nvPr>
            <p:ph sz="half" idx="1"/>
          </p:nvPr>
        </p:nvSpPr>
        <p:spPr/>
        <p:txBody>
          <a:bodyPr>
            <a:normAutofit fontScale="85000" lnSpcReduction="10000"/>
          </a:bodyPr>
          <a:lstStyle/>
          <a:p>
            <a:pPr marL="0" indent="0">
              <a:buNone/>
            </a:pPr>
            <a:r>
              <a:rPr lang="en-US" dirty="0"/>
              <a:t>Bad actors try to find e.g.</a:t>
            </a:r>
          </a:p>
          <a:p>
            <a:pPr marL="742950" indent="-742950">
              <a:buFont typeface="+mj-lt"/>
              <a:buAutoNum type="arabicPeriod"/>
            </a:pPr>
            <a:r>
              <a:rPr lang="en-US" dirty="0"/>
              <a:t>Fortinet</a:t>
            </a:r>
          </a:p>
          <a:p>
            <a:pPr marL="742950" indent="-742950">
              <a:buFont typeface="+mj-lt"/>
              <a:buAutoNum type="arabicPeriod"/>
            </a:pPr>
            <a:r>
              <a:rPr lang="en-US" dirty="0"/>
              <a:t>Pulse Secure</a:t>
            </a:r>
          </a:p>
          <a:p>
            <a:pPr marL="742950" indent="-742950">
              <a:buFont typeface="+mj-lt"/>
              <a:buAutoNum type="arabicPeriod"/>
            </a:pPr>
            <a:r>
              <a:rPr lang="en-US" dirty="0"/>
              <a:t>Cisco ASA</a:t>
            </a:r>
          </a:p>
          <a:p>
            <a:pPr marL="742950" indent="-742950">
              <a:buFont typeface="+mj-lt"/>
              <a:buAutoNum type="arabicPeriod"/>
            </a:pPr>
            <a:r>
              <a:rPr lang="en-US" dirty="0"/>
              <a:t>SSL VPN gateways</a:t>
            </a:r>
          </a:p>
          <a:p>
            <a:pPr marL="0" indent="0">
              <a:buNone/>
            </a:pPr>
            <a:r>
              <a:rPr lang="en-US" dirty="0"/>
              <a:t>Examiners should look for:</a:t>
            </a:r>
          </a:p>
          <a:p>
            <a:pPr marL="0" indent="0">
              <a:buNone/>
            </a:pPr>
            <a:r>
              <a:rPr lang="en-US" dirty="0"/>
              <a:t>Rapid patch cadence</a:t>
            </a:r>
          </a:p>
          <a:p>
            <a:pPr marL="0" indent="0">
              <a:buNone/>
            </a:pPr>
            <a:r>
              <a:rPr lang="en-US" dirty="0"/>
              <a:t>Monitoring for CVEs affecting remote access tech</a:t>
            </a:r>
          </a:p>
          <a:p>
            <a:pPr marL="0" indent="0">
              <a:buNone/>
            </a:pPr>
            <a:r>
              <a:rPr lang="en-US" dirty="0"/>
              <a:t>Compromise indicators and verification steps after high-severity vulnerabilities</a:t>
            </a:r>
          </a:p>
        </p:txBody>
      </p:sp>
      <p:sp>
        <p:nvSpPr>
          <p:cNvPr id="8" name="Content Placeholder 7">
            <a:extLst>
              <a:ext uri="{FF2B5EF4-FFF2-40B4-BE49-F238E27FC236}">
                <a16:creationId xmlns:a16="http://schemas.microsoft.com/office/drawing/2014/main" id="{8E1FF830-DED3-4D8D-BEF8-E0D506AB57CF}"/>
              </a:ext>
            </a:extLst>
          </p:cNvPr>
          <p:cNvSpPr>
            <a:spLocks noGrp="1"/>
          </p:cNvSpPr>
          <p:nvPr>
            <p:ph sz="half" idx="2"/>
          </p:nvPr>
        </p:nvSpPr>
        <p:spPr/>
        <p:txBody>
          <a:bodyPr>
            <a:normAutofit fontScale="85000" lnSpcReduction="10000"/>
          </a:bodyPr>
          <a:lstStyle/>
          <a:p>
            <a:endParaRPr lang="en-US"/>
          </a:p>
        </p:txBody>
      </p:sp>
    </p:spTree>
    <p:extLst>
      <p:ext uri="{BB962C8B-B14F-4D97-AF65-F5344CB8AC3E}">
        <p14:creationId xmlns:p14="http://schemas.microsoft.com/office/powerpoint/2010/main" val="20643724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4BE85-8D8F-7686-2E7D-4A7C51EF084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63F78F1-1052-99DE-E89E-8F8FA5C0EDAE}"/>
              </a:ext>
            </a:extLst>
          </p:cNvPr>
          <p:cNvSpPr>
            <a:spLocks noGrp="1"/>
          </p:cNvSpPr>
          <p:nvPr>
            <p:ph type="title"/>
          </p:nvPr>
        </p:nvSpPr>
        <p:spPr/>
        <p:txBody>
          <a:bodyPr/>
          <a:lstStyle/>
          <a:p>
            <a:r>
              <a:rPr lang="en-US" dirty="0"/>
              <a:t>Incident Response must include VPNs/RA</a:t>
            </a:r>
          </a:p>
        </p:txBody>
      </p:sp>
      <p:sp>
        <p:nvSpPr>
          <p:cNvPr id="7" name="Content Placeholder 6">
            <a:extLst>
              <a:ext uri="{FF2B5EF4-FFF2-40B4-BE49-F238E27FC236}">
                <a16:creationId xmlns:a16="http://schemas.microsoft.com/office/drawing/2014/main" id="{B94B79B3-4711-F93D-86E6-42EA58748B39}"/>
              </a:ext>
            </a:extLst>
          </p:cNvPr>
          <p:cNvSpPr>
            <a:spLocks noGrp="1"/>
          </p:cNvSpPr>
          <p:nvPr>
            <p:ph sz="half" idx="1"/>
          </p:nvPr>
        </p:nvSpPr>
        <p:spPr/>
        <p:txBody>
          <a:bodyPr>
            <a:normAutofit fontScale="92500" lnSpcReduction="10000"/>
          </a:bodyPr>
          <a:lstStyle/>
          <a:p>
            <a:pPr marL="742950" indent="-742950">
              <a:buFont typeface="+mj-lt"/>
              <a:buAutoNum type="arabicPeriod"/>
            </a:pPr>
            <a:r>
              <a:rPr lang="en-US" dirty="0"/>
              <a:t>Lost/stolen laptops with VPN capability</a:t>
            </a:r>
          </a:p>
          <a:p>
            <a:pPr marL="742950" indent="-742950">
              <a:buFont typeface="+mj-lt"/>
              <a:buAutoNum type="arabicPeriod"/>
            </a:pPr>
            <a:r>
              <a:rPr lang="en-US" dirty="0"/>
              <a:t>Compromised credentials (especially MFA tokens)</a:t>
            </a:r>
          </a:p>
          <a:p>
            <a:pPr marL="742950" indent="-742950">
              <a:buFont typeface="+mj-lt"/>
              <a:buAutoNum type="arabicPeriod"/>
            </a:pPr>
            <a:r>
              <a:rPr lang="en-US" dirty="0"/>
              <a:t>Vendor account compromise</a:t>
            </a:r>
          </a:p>
          <a:p>
            <a:pPr marL="742950" indent="-742950">
              <a:buFont typeface="+mj-lt"/>
              <a:buAutoNum type="arabicPeriod"/>
            </a:pPr>
            <a:r>
              <a:rPr lang="en-US" dirty="0"/>
              <a:t>VPN log correlation during incidents</a:t>
            </a:r>
          </a:p>
          <a:p>
            <a:pPr marL="742950" indent="-742950">
              <a:buFont typeface="+mj-lt"/>
              <a:buAutoNum type="arabicPeriod"/>
            </a:pPr>
            <a:endParaRPr lang="en-US" dirty="0"/>
          </a:p>
          <a:p>
            <a:pPr marL="0" indent="0">
              <a:buNone/>
            </a:pPr>
            <a:r>
              <a:rPr lang="en-US" dirty="0"/>
              <a:t>Institutions must be able to quickly revoke credentials and conduct forensic review.</a:t>
            </a:r>
          </a:p>
        </p:txBody>
      </p:sp>
      <p:sp>
        <p:nvSpPr>
          <p:cNvPr id="8" name="Content Placeholder 7">
            <a:extLst>
              <a:ext uri="{FF2B5EF4-FFF2-40B4-BE49-F238E27FC236}">
                <a16:creationId xmlns:a16="http://schemas.microsoft.com/office/drawing/2014/main" id="{B1D4C38A-05A9-9191-13C3-0FAA5B70A049}"/>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12810804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23108636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104</a:t>
            </a:fld>
            <a:endParaRPr lang="en-US"/>
          </a:p>
        </p:txBody>
      </p:sp>
    </p:spTree>
    <p:extLst>
      <p:ext uri="{BB962C8B-B14F-4D97-AF65-F5344CB8AC3E}">
        <p14:creationId xmlns:p14="http://schemas.microsoft.com/office/powerpoint/2010/main" val="28366152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105</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106</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107</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108</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E77B-17C6-F14B-3AD5-5B507BC8BDD2}"/>
              </a:ext>
            </a:extLst>
          </p:cNvPr>
          <p:cNvSpPr>
            <a:spLocks noGrp="1"/>
          </p:cNvSpPr>
          <p:nvPr>
            <p:ph type="title"/>
          </p:nvPr>
        </p:nvSpPr>
        <p:spPr/>
        <p:txBody>
          <a:bodyPr/>
          <a:lstStyle/>
          <a:p>
            <a:r>
              <a:rPr lang="en-US" dirty="0"/>
              <a:t>SD-WAN Operations</a:t>
            </a:r>
          </a:p>
        </p:txBody>
      </p:sp>
      <p:sp>
        <p:nvSpPr>
          <p:cNvPr id="4" name="Cloud 3">
            <a:extLst>
              <a:ext uri="{FF2B5EF4-FFF2-40B4-BE49-F238E27FC236}">
                <a16:creationId xmlns:a16="http://schemas.microsoft.com/office/drawing/2014/main" id="{32077BE2-BA43-20ED-6E30-36E3796384F1}"/>
              </a:ext>
            </a:extLst>
          </p:cNvPr>
          <p:cNvSpPr/>
          <p:nvPr/>
        </p:nvSpPr>
        <p:spPr>
          <a:xfrm>
            <a:off x="3217334" y="2193131"/>
            <a:ext cx="10977638" cy="7277441"/>
          </a:xfrm>
          <a:prstGeom prst="clou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CF8B002-FAD4-6F40-F2A9-6D66B6C1ED2B}"/>
              </a:ext>
            </a:extLst>
          </p:cNvPr>
          <p:cNvSpPr txBox="1"/>
          <p:nvPr/>
        </p:nvSpPr>
        <p:spPr>
          <a:xfrm>
            <a:off x="7829504" y="4677690"/>
            <a:ext cx="2632895" cy="769441"/>
          </a:xfrm>
          <a:prstGeom prst="rect">
            <a:avLst/>
          </a:prstGeom>
          <a:noFill/>
          <a:ln>
            <a:noFill/>
          </a:ln>
        </p:spPr>
        <p:txBody>
          <a:bodyPr wrap="square" rtlCol="0">
            <a:spAutoFit/>
          </a:bodyPr>
          <a:lstStyle/>
          <a:p>
            <a:r>
              <a:rPr lang="en-US" sz="4400" dirty="0"/>
              <a:t>internet</a:t>
            </a:r>
          </a:p>
        </p:txBody>
      </p:sp>
      <p:grpSp>
        <p:nvGrpSpPr>
          <p:cNvPr id="27" name="Group 26">
            <a:extLst>
              <a:ext uri="{FF2B5EF4-FFF2-40B4-BE49-F238E27FC236}">
                <a16:creationId xmlns:a16="http://schemas.microsoft.com/office/drawing/2014/main" id="{39F63118-53E6-22B8-BD10-DCBB7857C3D6}"/>
              </a:ext>
            </a:extLst>
          </p:cNvPr>
          <p:cNvGrpSpPr/>
          <p:nvPr/>
        </p:nvGrpSpPr>
        <p:grpSpPr>
          <a:xfrm>
            <a:off x="3614066" y="5079096"/>
            <a:ext cx="8928731" cy="3721234"/>
            <a:chOff x="3614066" y="5079096"/>
            <a:chExt cx="8928731" cy="3721234"/>
          </a:xfrm>
        </p:grpSpPr>
        <p:cxnSp>
          <p:nvCxnSpPr>
            <p:cNvPr id="28" name="Straight Connector 27">
              <a:extLst>
                <a:ext uri="{FF2B5EF4-FFF2-40B4-BE49-F238E27FC236}">
                  <a16:creationId xmlns:a16="http://schemas.microsoft.com/office/drawing/2014/main" id="{83F8DC64-C682-3D6E-1C76-CFCB8AD01179}"/>
                </a:ext>
              </a:extLst>
            </p:cNvPr>
            <p:cNvCxnSpPr>
              <a:cxnSpLocks/>
            </p:cNvCxnSpPr>
            <p:nvPr/>
          </p:nvCxnSpPr>
          <p:spPr>
            <a:xfrm flipH="1">
              <a:off x="11918904" y="6298295"/>
              <a:ext cx="623893" cy="17668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FCDB95-30D0-8671-B17C-0A7A0399C6BB}"/>
                </a:ext>
              </a:extLst>
            </p:cNvPr>
            <p:cNvCxnSpPr>
              <a:cxnSpLocks/>
            </p:cNvCxnSpPr>
            <p:nvPr/>
          </p:nvCxnSpPr>
          <p:spPr>
            <a:xfrm flipH="1" flipV="1">
              <a:off x="9006252" y="7483794"/>
              <a:ext cx="2134860" cy="13165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10F301-6E32-4A5B-F6CF-6080CC80606E}"/>
                </a:ext>
              </a:extLst>
            </p:cNvPr>
            <p:cNvCxnSpPr>
              <a:cxnSpLocks/>
            </p:cNvCxnSpPr>
            <p:nvPr/>
          </p:nvCxnSpPr>
          <p:spPr>
            <a:xfrm flipH="1">
              <a:off x="4649376" y="7529017"/>
              <a:ext cx="2682758" cy="288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437DAF-CBE2-F3B1-20E4-BB3880CE0F0B}"/>
                </a:ext>
              </a:extLst>
            </p:cNvPr>
            <p:cNvCxnSpPr>
              <a:cxnSpLocks/>
            </p:cNvCxnSpPr>
            <p:nvPr/>
          </p:nvCxnSpPr>
          <p:spPr>
            <a:xfrm>
              <a:off x="3614066" y="5497017"/>
              <a:ext cx="643203" cy="2032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546598-A60C-E478-4290-AE562C974FE4}"/>
                </a:ext>
              </a:extLst>
            </p:cNvPr>
            <p:cNvCxnSpPr>
              <a:cxnSpLocks/>
            </p:cNvCxnSpPr>
            <p:nvPr/>
          </p:nvCxnSpPr>
          <p:spPr>
            <a:xfrm>
              <a:off x="3951532" y="5079096"/>
              <a:ext cx="4343401" cy="1862666"/>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3C44FC33-C794-71C4-0D95-91B4AC5445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20136" y="5989396"/>
            <a:ext cx="3810000" cy="1941555"/>
          </a:xfrm>
          <a:prstGeom prst="rect">
            <a:avLst/>
          </a:prstGeom>
        </p:spPr>
      </p:pic>
      <p:pic>
        <p:nvPicPr>
          <p:cNvPr id="9" name="Picture 8">
            <a:extLst>
              <a:ext uri="{FF2B5EF4-FFF2-40B4-BE49-F238E27FC236}">
                <a16:creationId xmlns:a16="http://schemas.microsoft.com/office/drawing/2014/main" id="{08200BC4-2C53-473A-15C1-2E9770E4ADC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19170" y="4676950"/>
            <a:ext cx="3810000" cy="1941555"/>
          </a:xfrm>
          <a:prstGeom prst="rect">
            <a:avLst/>
          </a:prstGeom>
        </p:spPr>
      </p:pic>
      <p:pic>
        <p:nvPicPr>
          <p:cNvPr id="7" name="Picture 6">
            <a:extLst>
              <a:ext uri="{FF2B5EF4-FFF2-40B4-BE49-F238E27FC236}">
                <a16:creationId xmlns:a16="http://schemas.microsoft.com/office/drawing/2014/main" id="{EB4ADBA7-BA5C-1CAB-3AB1-C20F225901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41732" y="3769817"/>
            <a:ext cx="3810000" cy="1941555"/>
          </a:xfrm>
          <a:prstGeom prst="rect">
            <a:avLst/>
          </a:prstGeom>
        </p:spPr>
      </p:pic>
      <p:pic>
        <p:nvPicPr>
          <p:cNvPr id="6" name="Picture 5">
            <a:extLst>
              <a:ext uri="{FF2B5EF4-FFF2-40B4-BE49-F238E27FC236}">
                <a16:creationId xmlns:a16="http://schemas.microsoft.com/office/drawing/2014/main" id="{91C7E889-F4C0-44C2-DACE-37ED6318C8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46532" y="6513017"/>
            <a:ext cx="3810000" cy="1941555"/>
          </a:xfrm>
          <a:prstGeom prst="rect">
            <a:avLst/>
          </a:prstGeom>
        </p:spPr>
      </p:pic>
      <p:pic>
        <p:nvPicPr>
          <p:cNvPr id="5" name="Picture 4">
            <a:extLst>
              <a:ext uri="{FF2B5EF4-FFF2-40B4-BE49-F238E27FC236}">
                <a16:creationId xmlns:a16="http://schemas.microsoft.com/office/drawing/2014/main" id="{A69A5B76-FB5B-9E9C-5BD6-D2AE6AF9042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903599" y="7529017"/>
            <a:ext cx="3810000" cy="1941555"/>
          </a:xfrm>
          <a:prstGeom prst="rect">
            <a:avLst/>
          </a:prstGeom>
        </p:spPr>
      </p:pic>
      <p:pic>
        <p:nvPicPr>
          <p:cNvPr id="34" name="Picture 33" descr="A person sitting at a desk working on a computer&#10;&#10;Description automatically generated">
            <a:extLst>
              <a:ext uri="{FF2B5EF4-FFF2-40B4-BE49-F238E27FC236}">
                <a16:creationId xmlns:a16="http://schemas.microsoft.com/office/drawing/2014/main" id="{D03247F0-D0AF-64F6-7305-31660750CE75}"/>
              </a:ext>
            </a:extLst>
          </p:cNvPr>
          <p:cNvPicPr>
            <a:picLocks noChangeAspect="1"/>
          </p:cNvPicPr>
          <p:nvPr/>
        </p:nvPicPr>
        <p:blipFill>
          <a:blip r:embed="rId3"/>
          <a:stretch>
            <a:fillRect/>
          </a:stretch>
        </p:blipFill>
        <p:spPr>
          <a:xfrm>
            <a:off x="8706153" y="831754"/>
            <a:ext cx="1882301" cy="1988346"/>
          </a:xfrm>
          <a:prstGeom prst="rect">
            <a:avLst/>
          </a:prstGeom>
        </p:spPr>
      </p:pic>
      <p:sp>
        <p:nvSpPr>
          <p:cNvPr id="35" name="Can 34">
            <a:extLst>
              <a:ext uri="{FF2B5EF4-FFF2-40B4-BE49-F238E27FC236}">
                <a16:creationId xmlns:a16="http://schemas.microsoft.com/office/drawing/2014/main" id="{83872771-A7E2-B6B5-BBDD-871149B724FB}"/>
              </a:ext>
            </a:extLst>
          </p:cNvPr>
          <p:cNvSpPr/>
          <p:nvPr/>
        </p:nvSpPr>
        <p:spPr>
          <a:xfrm>
            <a:off x="12135213" y="1858250"/>
            <a:ext cx="1086136" cy="162560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8D35AFC-A08F-DF11-96F0-7590A06615E1}"/>
              </a:ext>
            </a:extLst>
          </p:cNvPr>
          <p:cNvGrpSpPr/>
          <p:nvPr/>
        </p:nvGrpSpPr>
        <p:grpSpPr>
          <a:xfrm>
            <a:off x="4093028" y="2779751"/>
            <a:ext cx="9082120" cy="5720043"/>
            <a:chOff x="4093028" y="2779751"/>
            <a:chExt cx="9082120" cy="5720043"/>
          </a:xfrm>
        </p:grpSpPr>
        <p:cxnSp>
          <p:nvCxnSpPr>
            <p:cNvPr id="37" name="Straight Connector 36">
              <a:extLst>
                <a:ext uri="{FF2B5EF4-FFF2-40B4-BE49-F238E27FC236}">
                  <a16:creationId xmlns:a16="http://schemas.microsoft.com/office/drawing/2014/main" id="{915CF107-42DE-5675-6372-D64B9CC79766}"/>
                </a:ext>
              </a:extLst>
            </p:cNvPr>
            <p:cNvCxnSpPr/>
            <p:nvPr/>
          </p:nvCxnSpPr>
          <p:spPr>
            <a:xfrm flipH="1" flipV="1">
              <a:off x="12768748" y="3214201"/>
              <a:ext cx="406400" cy="241737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075F87-7E38-6B08-32AE-4E77DEB8ADAD}"/>
                </a:ext>
              </a:extLst>
            </p:cNvPr>
            <p:cNvCxnSpPr>
              <a:cxnSpLocks/>
            </p:cNvCxnSpPr>
            <p:nvPr/>
          </p:nvCxnSpPr>
          <p:spPr>
            <a:xfrm flipV="1">
              <a:off x="4093028" y="2779751"/>
              <a:ext cx="8675720" cy="228265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4AA054-D40C-6D12-7604-0AD5200BA614}"/>
                </a:ext>
              </a:extLst>
            </p:cNvPr>
            <p:cNvCxnSpPr>
              <a:cxnSpLocks/>
            </p:cNvCxnSpPr>
            <p:nvPr/>
          </p:nvCxnSpPr>
          <p:spPr>
            <a:xfrm flipV="1">
              <a:off x="4093028" y="3007040"/>
              <a:ext cx="8449769" cy="481031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ED0D3A-1B99-E954-612B-700A5848B9A4}"/>
                </a:ext>
              </a:extLst>
            </p:cNvPr>
            <p:cNvCxnSpPr>
              <a:cxnSpLocks/>
            </p:cNvCxnSpPr>
            <p:nvPr/>
          </p:nvCxnSpPr>
          <p:spPr>
            <a:xfrm flipV="1">
              <a:off x="8570687" y="3103431"/>
              <a:ext cx="3994788" cy="385674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E4156D-AC33-CD90-E4A6-6D31C3B75F3F}"/>
                </a:ext>
              </a:extLst>
            </p:cNvPr>
            <p:cNvCxnSpPr>
              <a:cxnSpLocks/>
            </p:cNvCxnSpPr>
            <p:nvPr/>
          </p:nvCxnSpPr>
          <p:spPr>
            <a:xfrm flipV="1">
              <a:off x="10791727" y="3529073"/>
              <a:ext cx="1587256" cy="497072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09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dissolv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dissolv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dissolv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11</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SD-WANs are becoming widely deployed by banks now, for economic and ease-of-use reasons.</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110</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111</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112</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113</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114</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17771373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116</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117</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118</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119</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2024,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120</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121</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122</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123</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124</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125</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126</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127</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852443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B6128-4C7C-2C39-CFCD-D813619C33AD}"/>
              </a:ext>
            </a:extLst>
          </p:cNvPr>
          <p:cNvSpPr>
            <a:spLocks noGrp="1"/>
          </p:cNvSpPr>
          <p:nvPr>
            <p:ph type="title"/>
          </p:nvPr>
        </p:nvSpPr>
        <p:spPr/>
        <p:txBody>
          <a:bodyPr/>
          <a:lstStyle/>
          <a:p>
            <a:r>
              <a:rPr lang="en-US" dirty="0"/>
              <a:t>More VPN Resources</a:t>
            </a:r>
          </a:p>
        </p:txBody>
      </p:sp>
      <p:sp>
        <p:nvSpPr>
          <p:cNvPr id="6" name="Rectangle 1">
            <a:extLst>
              <a:ext uri="{FF2B5EF4-FFF2-40B4-BE49-F238E27FC236}">
                <a16:creationId xmlns:a16="http://schemas.microsoft.com/office/drawing/2014/main" id="{8DB2E682-566E-2533-04E5-05D933D45236}"/>
              </a:ext>
            </a:extLst>
          </p:cNvPr>
          <p:cNvSpPr>
            <a:spLocks noGrp="1" noChangeArrowheads="1"/>
          </p:cNvSpPr>
          <p:nvPr>
            <p:ph idx="1"/>
          </p:nvPr>
        </p:nvSpPr>
        <p:spPr bwMode="auto">
          <a:xfrm>
            <a:off x="1010653" y="2060147"/>
            <a:ext cx="16098252" cy="83099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effectLst/>
                <a:latin typeface="Aptos" panose="020B0004020202020204" pitchFamily="34" charset="0"/>
              </a:rPr>
              <a:t>Internal FDIC (discusses VPNs):</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sng" strike="noStrike" cap="none" normalizeH="0" baseline="0" dirty="0">
                <a:ln>
                  <a:noFill/>
                </a:ln>
                <a:effectLst/>
                <a:latin typeface="Aptos" panose="020B0004020202020204" pitchFamily="34" charset="0"/>
                <a:hlinkClick r:id="rId2">
                  <a:extLst>
                    <a:ext uri="{A12FA001-AC4F-418D-AE19-62706E023703}">
                      <ahyp:hlinkClr xmlns:ahyp="http://schemas.microsoft.com/office/drawing/2018/hyperlinkcolor" val="tx"/>
                    </a:ext>
                  </a:extLst>
                </a:hlinkClick>
              </a:rPr>
              <a:t>FDIC Directive 1300.04, Information Technology Acceptable Use</a:t>
            </a:r>
            <a:r>
              <a:rPr kumimoji="0" lang="en-US" altLang="en-US" sz="2800" b="0" i="0" u="none" strike="noStrike" cap="none" normalizeH="0" baseline="0" dirty="0">
                <a:ln>
                  <a:noFill/>
                </a:ln>
                <a:effectLst/>
                <a:latin typeface="Aptos" panose="020B00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a:ln>
                  <a:noFill/>
                </a:ln>
                <a:effectLst/>
                <a:latin typeface="Aptos" panose="020B0004020202020204" pitchFamily="34" charset="0"/>
              </a:rPr>
              <a:t>FDIC to the public (VPNs included):</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effectLst/>
                <a:latin typeface="Aptos" panose="020B0004020202020204" pitchFamily="34" charset="0"/>
              </a:rPr>
              <a:t>Oct 2025 - </a:t>
            </a:r>
            <a:r>
              <a:rPr kumimoji="0" lang="en-US" altLang="en-US" sz="2800" b="0" i="0" u="sng" strike="noStrike" cap="none" normalizeH="0" baseline="0" dirty="0">
                <a:ln>
                  <a:noFill/>
                </a:ln>
                <a:effectLst/>
                <a:latin typeface="Aptos" panose="020B0004020202020204" pitchFamily="34" charset="0"/>
                <a:hlinkClick r:id="rId3">
                  <a:extLst>
                    <a:ext uri="{A12FA001-AC4F-418D-AE19-62706E023703}">
                      <ahyp:hlinkClr xmlns:ahyp="http://schemas.microsoft.com/office/drawing/2018/hyperlinkcolor" val="tx"/>
                    </a:ext>
                  </a:extLst>
                </a:hlinkClick>
              </a:rPr>
              <a:t>Protect Your Finances and Identity Online | FDIC.gov</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sng" strike="noStrike" cap="none" normalizeH="0" baseline="0" dirty="0">
                <a:ln>
                  <a:noFill/>
                </a:ln>
                <a:effectLst/>
                <a:latin typeface="Aptos" panose="020B0004020202020204" pitchFamily="34" charset="0"/>
                <a:hlinkClick r:id="rId4">
                  <a:extLst>
                    <a:ext uri="{A12FA001-AC4F-418D-AE19-62706E023703}">
                      <ahyp:hlinkClr xmlns:ahyp="http://schemas.microsoft.com/office/drawing/2018/hyperlinkcolor" val="tx"/>
                    </a:ext>
                  </a:extLst>
                </a:hlinkClick>
              </a:rPr>
              <a:t>Cybersecurity Resources | FDIC.gov</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effectLst/>
                <a:latin typeface="Aptos" panose="020B0004020202020204" pitchFamily="34" charset="0"/>
              </a:rPr>
              <a:t>FIL 55-2021 </a:t>
            </a:r>
            <a:r>
              <a:rPr kumimoji="0" lang="en-US" altLang="en-US" sz="2800" b="0" i="0" u="sng" strike="noStrike" cap="none" normalizeH="0" baseline="0" dirty="0">
                <a:ln>
                  <a:noFill/>
                </a:ln>
                <a:effectLst/>
                <a:latin typeface="Aptos" panose="020B0004020202020204" pitchFamily="34" charset="0"/>
                <a:hlinkClick r:id="rId5">
                  <a:extLst>
                    <a:ext uri="{A12FA001-AC4F-418D-AE19-62706E023703}">
                      <ahyp:hlinkClr xmlns:ahyp="http://schemas.microsoft.com/office/drawing/2018/hyperlinkcolor" val="tx"/>
                    </a:ext>
                  </a:extLst>
                </a:hlinkClick>
              </a:rPr>
              <a:t>Authentication and Access to Financial Institution Services and Systems</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sng" strike="noStrike" cap="none" normalizeH="0" baseline="0" dirty="0">
                <a:ln>
                  <a:noFill/>
                </a:ln>
                <a:effectLst/>
                <a:latin typeface="Aptos" panose="020B0004020202020204" pitchFamily="34" charset="0"/>
                <a:hlinkClick r:id="rId6">
                  <a:extLst>
                    <a:ext uri="{A12FA001-AC4F-418D-AE19-62706E023703}">
                      <ahyp:hlinkClr xmlns:ahyp="http://schemas.microsoft.com/office/drawing/2018/hyperlinkcolor" val="tx"/>
                    </a:ext>
                  </a:extLst>
                </a:hlinkClick>
              </a:rPr>
              <a:t>Authentication in Internet Banking: A Lesson in Risk Management | FDIC.gov</a:t>
            </a:r>
            <a:endParaRPr kumimoji="0" lang="en-US" altLang="en-US" sz="2800" b="0" i="0" u="none" strike="noStrike" cap="none" normalizeH="0" baseline="0" dirty="0">
              <a:ln>
                <a:noFill/>
              </a:ln>
              <a:effectLst/>
              <a:latin typeface="Aptos" panose="020B00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effectLst/>
                <a:latin typeface="Aptos" panose="020B0004020202020204" pitchFamily="34" charset="0"/>
              </a:rPr>
              <a:t>FFIEC (VPNs mentioned throughout):</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sng" strike="noStrike" cap="none" normalizeH="0" baseline="0" dirty="0">
                <a:ln>
                  <a:noFill/>
                </a:ln>
                <a:effectLst/>
                <a:latin typeface="Aptos" panose="020B0004020202020204" pitchFamily="34" charset="0"/>
                <a:hlinkClick r:id="rId7">
                  <a:extLst>
                    <a:ext uri="{A12FA001-AC4F-418D-AE19-62706E023703}">
                      <ahyp:hlinkClr xmlns:ahyp="http://schemas.microsoft.com/office/drawing/2018/hyperlinkcolor" val="tx"/>
                    </a:ext>
                  </a:extLst>
                </a:hlinkClick>
              </a:rPr>
              <a:t>FFIEC IT Examination Handbook InfoBase - Home</a:t>
            </a:r>
            <a:endParaRPr kumimoji="0" lang="en-US" altLang="en-US" sz="2800" b="0" i="0" u="none" strike="noStrike" cap="none" normalizeH="0" baseline="0" dirty="0">
              <a:ln>
                <a:noFill/>
              </a:ln>
              <a:effectLst/>
              <a:latin typeface="Aptos" panose="020B0004020202020204" pitchFamily="34" charset="0"/>
            </a:endParaRPr>
          </a:p>
          <a:p>
            <a:pPr marL="1371600" marR="0" lvl="3"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effectLst/>
                <a:latin typeface="Aptos" panose="020B0004020202020204" pitchFamily="34" charset="0"/>
              </a:rPr>
              <a:t>Information Security booklet</a:t>
            </a:r>
          </a:p>
          <a:p>
            <a:pPr marL="1371600" marR="0" lvl="3"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a:ln>
                  <a:noFill/>
                </a:ln>
                <a:effectLst/>
                <a:latin typeface="Aptos" panose="020B0004020202020204" pitchFamily="34" charset="0"/>
              </a:rPr>
              <a:t>Architecture, Infrastructure, and Operations booklet</a:t>
            </a:r>
          </a:p>
          <a:p>
            <a:pPr marL="1371600" marR="0" lvl="3"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effectLst/>
                <a:latin typeface="Aptos" panose="020B0004020202020204" pitchFamily="34" charset="0"/>
              </a:rPr>
              <a:t>Retail Payments Systems booklet</a:t>
            </a:r>
          </a:p>
          <a:p>
            <a:pPr marL="1371600" marR="0" lvl="3"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a:ln>
                  <a:noFill/>
                </a:ln>
                <a:effectLst/>
                <a:latin typeface="Aptos" panose="020B0004020202020204" pitchFamily="34" charset="0"/>
              </a:rPr>
              <a:t>Outsourcing Technology Services booklet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a:ln>
                  <a:noFill/>
                </a:ln>
                <a:effectLst/>
                <a:latin typeface="Aptos" panose="020B0004020202020204" pitchFamily="34" charset="0"/>
              </a:rPr>
              <a:t>NIST:</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sng" strike="noStrike" cap="none" normalizeH="0" baseline="0" dirty="0">
                <a:ln>
                  <a:noFill/>
                </a:ln>
                <a:effectLst/>
                <a:latin typeface="Aptos" panose="020B0004020202020204" pitchFamily="34" charset="0"/>
                <a:hlinkClick r:id="rId8">
                  <a:extLst>
                    <a:ext uri="{A12FA001-AC4F-418D-AE19-62706E023703}">
                      <ahyp:hlinkClr xmlns:ahyp="http://schemas.microsoft.com/office/drawing/2018/hyperlinkcolor" val="tx"/>
                    </a:ext>
                  </a:extLst>
                </a:hlinkClick>
              </a:rPr>
              <a:t>VPN Definitions</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sng" strike="noStrike" cap="none" normalizeH="0" baseline="0" dirty="0">
                <a:ln>
                  <a:noFill/>
                </a:ln>
                <a:effectLst/>
                <a:latin typeface="Aptos" panose="020B0004020202020204" pitchFamily="34" charset="0"/>
                <a:hlinkClick r:id="rId9">
                  <a:extLst>
                    <a:ext uri="{A12FA001-AC4F-418D-AE19-62706E023703}">
                      <ahyp:hlinkClr xmlns:ahyp="http://schemas.microsoft.com/office/drawing/2018/hyperlinkcolor" val="tx"/>
                    </a:ext>
                  </a:extLst>
                </a:hlinkClick>
              </a:rPr>
              <a:t>NIST SP 800-63</a:t>
            </a:r>
            <a:r>
              <a:rPr kumimoji="0" lang="en-US" altLang="en-US" sz="2800" b="0" i="0" u="none" strike="noStrike" cap="none" normalizeH="0" baseline="0" dirty="0">
                <a:ln>
                  <a:noFill/>
                </a:ln>
                <a:effectLst/>
                <a:latin typeface="Aptos" panose="020B0004020202020204" pitchFamily="34" charset="0"/>
              </a:rPr>
              <a:t> - Digital Identity Guidelines</a:t>
            </a: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sng" strike="noStrike" cap="none" normalizeH="0" baseline="0" dirty="0">
                <a:ln>
                  <a:noFill/>
                </a:ln>
                <a:effectLst/>
                <a:latin typeface="Aptos" panose="020B0004020202020204" pitchFamily="34" charset="0"/>
                <a:hlinkClick r:id="rId10">
                  <a:extLst>
                    <a:ext uri="{A12FA001-AC4F-418D-AE19-62706E023703}">
                      <ahyp:hlinkClr xmlns:ahyp="http://schemas.microsoft.com/office/drawing/2018/hyperlinkcolor" val="tx"/>
                    </a:ext>
                  </a:extLst>
                </a:hlinkClick>
              </a:rPr>
              <a:t>NIST SP 800-46 Rev. 2</a:t>
            </a:r>
            <a:r>
              <a:rPr kumimoji="0" lang="en-US" altLang="en-US" sz="2800" b="0" i="0" u="none" strike="noStrike" cap="none" normalizeH="0" baseline="0" dirty="0">
                <a:ln>
                  <a:noFill/>
                </a:ln>
                <a:effectLst/>
                <a:latin typeface="Aptos" panose="020B0004020202020204" pitchFamily="34" charset="0"/>
              </a:rPr>
              <a:t> - Guide to Enterprise Telework, Remote Access, and Bring Your Own Device (BYOD) Security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75351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13</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info@hillvt.com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130</a:t>
            </a:fld>
            <a:endParaRPr lang="en-US" dirty="0"/>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14</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15</a:t>
            </a:fld>
            <a:endParaRPr lang="en-US"/>
          </a:p>
        </p:txBody>
      </p:sp>
    </p:spTree>
    <p:extLst>
      <p:ext uri="{BB962C8B-B14F-4D97-AF65-F5344CB8AC3E}">
        <p14:creationId xmlns:p14="http://schemas.microsoft.com/office/powerpoint/2010/main" val="249141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16</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18</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CF2F-9D98-1AD5-C4AA-A9EE4E62F7AE}"/>
              </a:ext>
            </a:extLst>
          </p:cNvPr>
          <p:cNvSpPr>
            <a:spLocks noGrp="1"/>
          </p:cNvSpPr>
          <p:nvPr>
            <p:ph type="title"/>
          </p:nvPr>
        </p:nvSpPr>
        <p:spPr/>
        <p:txBody>
          <a:bodyPr/>
          <a:lstStyle/>
          <a:p>
            <a:r>
              <a:rPr lang="en-US" dirty="0"/>
              <a:t>Most “VPN” solutions only protect one thing</a:t>
            </a:r>
          </a:p>
        </p:txBody>
      </p:sp>
      <p:sp>
        <p:nvSpPr>
          <p:cNvPr id="3" name="Content Placeholder 2">
            <a:extLst>
              <a:ext uri="{FF2B5EF4-FFF2-40B4-BE49-F238E27FC236}">
                <a16:creationId xmlns:a16="http://schemas.microsoft.com/office/drawing/2014/main" id="{EE746D60-3A01-DE4E-4C2D-56114CA34A20}"/>
              </a:ext>
            </a:extLst>
          </p:cNvPr>
          <p:cNvSpPr>
            <a:spLocks noGrp="1"/>
          </p:cNvSpPr>
          <p:nvPr>
            <p:ph idx="1"/>
          </p:nvPr>
        </p:nvSpPr>
        <p:spPr/>
        <p:txBody>
          <a:bodyPr>
            <a:normAutofit/>
          </a:bodyPr>
          <a:lstStyle/>
          <a:p>
            <a:r>
              <a:rPr lang="en-US" dirty="0"/>
              <a:t>Even when working well and correctly deployed:</a:t>
            </a:r>
          </a:p>
          <a:p>
            <a:r>
              <a:rPr lang="en-US" dirty="0"/>
              <a:t>The “VP” is great, but only the “N” is being secured!</a:t>
            </a:r>
          </a:p>
          <a:p>
            <a:pPr lvl="1"/>
            <a:r>
              <a:rPr lang="en-US" dirty="0"/>
              <a:t>Some VPN products include other privacy components</a:t>
            </a:r>
          </a:p>
          <a:p>
            <a:pPr lvl="1"/>
            <a:r>
              <a:rPr lang="en-US" dirty="0"/>
              <a:t>But unless otherwise stated, VPN encryption and authentication are:</a:t>
            </a:r>
          </a:p>
          <a:p>
            <a:pPr lvl="2"/>
            <a:r>
              <a:rPr lang="en-US" dirty="0"/>
              <a:t>Used “on the wire” or “in transit” only, not “at rest” or “on device”</a:t>
            </a:r>
          </a:p>
          <a:p>
            <a:pPr lvl="2"/>
            <a:r>
              <a:rPr lang="en-US" dirty="0"/>
              <a:t>Ineffective against machine- or storage-centric exploits</a:t>
            </a:r>
          </a:p>
          <a:p>
            <a:r>
              <a:rPr lang="en-US" dirty="0"/>
              <a:t>Remote Access solutions often address this to some extent</a:t>
            </a:r>
          </a:p>
          <a:p>
            <a:pPr lvl="1"/>
            <a:r>
              <a:rPr lang="en-US" dirty="0"/>
              <a:t>But again, the provider of the solution may have the keys</a:t>
            </a:r>
          </a:p>
          <a:p>
            <a:pPr lvl="1"/>
            <a:r>
              <a:rPr lang="en-US" dirty="0"/>
              <a:t>Employer-provided solutions are often not end-to-end</a:t>
            </a:r>
          </a:p>
          <a:p>
            <a:pPr lvl="2"/>
            <a:r>
              <a:rPr lang="en-US" dirty="0"/>
              <a:t>MS Teams, Google RCS, and others are open about this</a:t>
            </a:r>
          </a:p>
          <a:p>
            <a:pPr lvl="2"/>
            <a:r>
              <a:rPr lang="en-US" dirty="0"/>
              <a:t>How many bank employees are aware of this?</a:t>
            </a:r>
          </a:p>
        </p:txBody>
      </p:sp>
    </p:spTree>
    <p:extLst>
      <p:ext uri="{BB962C8B-B14F-4D97-AF65-F5344CB8AC3E}">
        <p14:creationId xmlns:p14="http://schemas.microsoft.com/office/powerpoint/2010/main" val="63083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20</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21</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Privacy in Banking and Finance</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22</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23</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25</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26</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27</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28</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29</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889084"/>
          </a:xfrm>
        </p:spPr>
        <p:txBody>
          <a:bodyPr>
            <a:normAutofit/>
          </a:bodyPr>
          <a:lstStyle/>
          <a:p>
            <a:r>
              <a:rPr lang="en-US" dirty="0"/>
              <a:t>We have 3 days together this week! I’ll go first:</a:t>
            </a:r>
          </a:p>
          <a:p>
            <a:r>
              <a:rPr lang="en-US" dirty="0"/>
              <a:t>My name is </a:t>
            </a:r>
            <a:r>
              <a:rPr lang="en-US" b="1" dirty="0"/>
              <a:t>Matt Kolon,</a:t>
            </a:r>
            <a:r>
              <a:rPr lang="en-US" dirty="0"/>
              <a:t> I’m a Senior MTS at Hill Associates</a:t>
            </a:r>
          </a:p>
          <a:p>
            <a:pPr lvl="1"/>
            <a:r>
              <a:rPr lang="en-US" dirty="0"/>
              <a:t>I’m a long-time networking and telecom geek</a:t>
            </a:r>
          </a:p>
          <a:p>
            <a:pPr lvl="1"/>
            <a:r>
              <a:rPr lang="en-US" dirty="0"/>
              <a:t>I’ve worked for Cisco, Juniper, and Brocade as well as Hill</a:t>
            </a:r>
          </a:p>
          <a:p>
            <a:pPr lvl="1"/>
            <a:r>
              <a:rPr lang="en-US" dirty="0"/>
              <a:t>From 2005 to 2017 I lived in </a:t>
            </a:r>
            <a:r>
              <a:rPr lang="en-US" dirty="0" err="1"/>
              <a:t>香港</a:t>
            </a:r>
            <a:r>
              <a:rPr lang="en-US" dirty="0"/>
              <a:t>, </a:t>
            </a:r>
            <a:r>
              <a:rPr lang="en-US" dirty="0" err="1"/>
              <a:t>北京</a:t>
            </a:r>
            <a:r>
              <a:rPr lang="en-US" dirty="0"/>
              <a:t>, and</a:t>
            </a:r>
            <a:r>
              <a:rPr lang="zh-CN" altLang="en-US" dirty="0"/>
              <a:t> </a:t>
            </a:r>
            <a:r>
              <a:rPr lang="ja-JP" altLang="en-US"/>
              <a:t>東京</a:t>
            </a:r>
            <a:endParaRPr lang="en-US" dirty="0"/>
          </a:p>
          <a:p>
            <a:pPr lvl="1"/>
            <a:r>
              <a:rPr lang="en-US" dirty="0"/>
              <a:t>Now I live in Underhill, Vermont where I ski and ride my bikes a lot.</a:t>
            </a:r>
          </a:p>
          <a:p>
            <a:pPr lvl="1"/>
            <a:r>
              <a:rPr lang="en-US" dirty="0"/>
              <a:t>This week I’d like us to find ways to eliminate </a:t>
            </a:r>
            <a:r>
              <a:rPr lang="en-US" dirty="0">
                <a:solidFill>
                  <a:srgbClr val="FF0000"/>
                </a:solidFill>
              </a:rPr>
              <a:t>risk</a:t>
            </a:r>
            <a:r>
              <a:rPr lang="en-US" dirty="0"/>
              <a:t> from bank VPN deployments and remote access systems!</a:t>
            </a:r>
          </a:p>
          <a:p>
            <a:pPr lvl="1"/>
            <a:r>
              <a:rPr lang="en-US" dirty="0"/>
              <a:t>Maybe we can also share </a:t>
            </a:r>
            <a:r>
              <a:rPr lang="en-US"/>
              <a:t>some networking </a:t>
            </a:r>
            <a:r>
              <a:rPr lang="en-US" dirty="0"/>
              <a:t>knowledge, too...</a:t>
            </a:r>
          </a:p>
          <a:p>
            <a:pPr marL="0" indent="0">
              <a:buNone/>
            </a:pPr>
            <a:endParaRPr lang="en-US" dirty="0"/>
          </a:p>
          <a:p>
            <a:r>
              <a:rPr lang="en-US" dirty="0"/>
              <a:t>I’m happy to stay in touch or answer questions offline:</a:t>
            </a:r>
          </a:p>
          <a:p>
            <a:pPr lvl="1"/>
            <a:r>
              <a:rPr lang="en-US" dirty="0"/>
              <a:t>matt@hillvt.com or (802) 899-0704</a:t>
            </a:r>
          </a:p>
        </p:txBody>
      </p:sp>
    </p:spTree>
    <p:extLst>
      <p:ext uri="{BB962C8B-B14F-4D97-AF65-F5344CB8AC3E}">
        <p14:creationId xmlns:p14="http://schemas.microsoft.com/office/powerpoint/2010/main" val="3939362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30</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31</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32</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33</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35</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36</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37</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38</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0BE1-0E6D-38EB-5BCC-A9BE17429E3B}"/>
              </a:ext>
            </a:extLst>
          </p:cNvPr>
          <p:cNvSpPr>
            <a:spLocks noGrp="1"/>
          </p:cNvSpPr>
          <p:nvPr>
            <p:ph type="title"/>
          </p:nvPr>
        </p:nvSpPr>
        <p:spPr/>
        <p:txBody>
          <a:bodyPr/>
          <a:lstStyle/>
          <a:p>
            <a:r>
              <a:rPr lang="en-US" dirty="0"/>
              <a:t>Now you.</a:t>
            </a:r>
          </a:p>
        </p:txBody>
      </p:sp>
      <p:sp>
        <p:nvSpPr>
          <p:cNvPr id="3" name="Content Placeholder 2">
            <a:extLst>
              <a:ext uri="{FF2B5EF4-FFF2-40B4-BE49-F238E27FC236}">
                <a16:creationId xmlns:a16="http://schemas.microsoft.com/office/drawing/2014/main" id="{76A32B0B-A600-5609-3799-7F8BAA63FFB5}"/>
              </a:ext>
            </a:extLst>
          </p:cNvPr>
          <p:cNvSpPr>
            <a:spLocks noGrp="1"/>
          </p:cNvSpPr>
          <p:nvPr>
            <p:ph idx="1"/>
          </p:nvPr>
        </p:nvSpPr>
        <p:spPr/>
        <p:txBody>
          <a:bodyPr>
            <a:normAutofit/>
          </a:bodyPr>
          <a:lstStyle/>
          <a:p>
            <a:r>
              <a:rPr lang="en-US" sz="4400" dirty="0"/>
              <a:t>Please tell us about yourself!</a:t>
            </a:r>
          </a:p>
          <a:p>
            <a:endParaRPr lang="en-US" sz="4400" dirty="0"/>
          </a:p>
          <a:p>
            <a:pPr lvl="1"/>
            <a:r>
              <a:rPr lang="en-US" sz="4000" dirty="0"/>
              <a:t>Where do you live and work?</a:t>
            </a:r>
          </a:p>
          <a:p>
            <a:pPr lvl="1"/>
            <a:r>
              <a:rPr lang="en-US" sz="4000" dirty="0"/>
              <a:t>What’s your role?</a:t>
            </a:r>
          </a:p>
          <a:p>
            <a:pPr lvl="1"/>
            <a:r>
              <a:rPr lang="en-US" sz="4000" dirty="0"/>
              <a:t>What do you do for fun?</a:t>
            </a:r>
          </a:p>
          <a:p>
            <a:pPr lvl="1"/>
            <a:r>
              <a:rPr lang="en-US" sz="4000" dirty="0"/>
              <a:t>Any familiarity with IT or networking already?</a:t>
            </a:r>
          </a:p>
          <a:p>
            <a:pPr lvl="1"/>
            <a:r>
              <a:rPr lang="en-US" sz="4000" dirty="0"/>
              <a:t>What would you like to take away from this course?</a:t>
            </a:r>
          </a:p>
          <a:p>
            <a:endParaRPr lang="en-US" sz="4400" dirty="0"/>
          </a:p>
        </p:txBody>
      </p:sp>
    </p:spTree>
    <p:extLst>
      <p:ext uri="{BB962C8B-B14F-4D97-AF65-F5344CB8AC3E}">
        <p14:creationId xmlns:p14="http://schemas.microsoft.com/office/powerpoint/2010/main" val="2883163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40</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45</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46</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47</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48</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49</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1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52</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53</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54</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55</a:t>
            </a:fld>
            <a:endParaRPr lang="en-US"/>
          </a:p>
        </p:txBody>
      </p:sp>
    </p:spTree>
    <p:extLst>
      <p:ext uri="{BB962C8B-B14F-4D97-AF65-F5344CB8AC3E}">
        <p14:creationId xmlns:p14="http://schemas.microsoft.com/office/powerpoint/2010/main" val="437368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56</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57</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62</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63</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64</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p:txBody>
      </p:sp>
    </p:spTree>
    <p:extLst>
      <p:ext uri="{BB962C8B-B14F-4D97-AF65-F5344CB8AC3E}">
        <p14:creationId xmlns:p14="http://schemas.microsoft.com/office/powerpoint/2010/main" val="3510881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66</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2607-36AA-0D00-7C82-93311A3362C3}"/>
              </a:ext>
            </a:extLst>
          </p:cNvPr>
          <p:cNvSpPr>
            <a:spLocks noGrp="1"/>
          </p:cNvSpPr>
          <p:nvPr>
            <p:ph type="title"/>
          </p:nvPr>
        </p:nvSpPr>
        <p:spPr/>
        <p:txBody>
          <a:bodyPr/>
          <a:lstStyle/>
          <a:p>
            <a:r>
              <a:rPr lang="en-US" dirty="0"/>
              <a:t>The Quantum Question</a:t>
            </a:r>
          </a:p>
        </p:txBody>
      </p:sp>
      <p:sp>
        <p:nvSpPr>
          <p:cNvPr id="3" name="Content Placeholder 2">
            <a:extLst>
              <a:ext uri="{FF2B5EF4-FFF2-40B4-BE49-F238E27FC236}">
                <a16:creationId xmlns:a16="http://schemas.microsoft.com/office/drawing/2014/main" id="{807953A7-1124-099A-B1E8-8D73E00740E2}"/>
              </a:ext>
            </a:extLst>
          </p:cNvPr>
          <p:cNvSpPr>
            <a:spLocks noGrp="1"/>
          </p:cNvSpPr>
          <p:nvPr>
            <p:ph idx="1"/>
          </p:nvPr>
        </p:nvSpPr>
        <p:spPr>
          <a:xfrm>
            <a:off x="1257299" y="2193130"/>
            <a:ext cx="15100540" cy="7576511"/>
          </a:xfrm>
        </p:spPr>
        <p:txBody>
          <a:bodyPr>
            <a:normAutofit/>
          </a:bodyPr>
          <a:lstStyle/>
          <a:p>
            <a:r>
              <a:rPr lang="en-US" dirty="0"/>
              <a:t>Quantum computing will likely soon (?) change the world</a:t>
            </a:r>
          </a:p>
          <a:p>
            <a:r>
              <a:rPr lang="en-US" dirty="0"/>
              <a:t>It promises power beyond today’s fastest supercomputers</a:t>
            </a:r>
          </a:p>
          <a:p>
            <a:r>
              <a:rPr lang="en-US" dirty="0"/>
              <a:t>It could threaten many things we depend on now</a:t>
            </a:r>
          </a:p>
          <a:p>
            <a:r>
              <a:rPr lang="en-US" dirty="0"/>
              <a:t>Encryption is only one of these, but it’s big one!</a:t>
            </a:r>
          </a:p>
          <a:p>
            <a:r>
              <a:rPr lang="en-US" dirty="0"/>
              <a:t>We’ll likely see a nation-state race for dominance</a:t>
            </a:r>
          </a:p>
          <a:p>
            <a:r>
              <a:rPr lang="en-US" dirty="0"/>
              <a:t>Thankfully, NIST has been on the case for years:</a:t>
            </a:r>
            <a:endParaRPr lang="en-US" dirty="0">
              <a:hlinkClick r:id="rId2">
                <a:extLst>
                  <a:ext uri="{A12FA001-AC4F-418D-AE19-62706E023703}">
                    <ahyp:hlinkClr xmlns:ahyp="http://schemas.microsoft.com/office/drawing/2018/hyperlinkcolor" val="tx"/>
                  </a:ext>
                </a:extLst>
              </a:hlinkClick>
            </a:endParaRPr>
          </a:p>
          <a:p>
            <a:pPr lvl="1"/>
            <a:r>
              <a:rPr lang="en-US" dirty="0">
                <a:hlinkClick r:id="rId2">
                  <a:extLst>
                    <a:ext uri="{A12FA001-AC4F-418D-AE19-62706E023703}">
                      <ahyp:hlinkClr xmlns:ahyp="http://schemas.microsoft.com/office/drawing/2018/hyperlinkcolor" val="tx"/>
                    </a:ext>
                  </a:extLst>
                </a:hlinkClick>
              </a:rPr>
              <a:t>https://www.nist.gov/news-events/news/2022/07/nist-announces-first-four-quantum-resistant-cryptographic-algorithms</a:t>
            </a:r>
            <a:endParaRPr lang="en-US" dirty="0"/>
          </a:p>
          <a:p>
            <a:r>
              <a:rPr lang="en-US" dirty="0"/>
              <a:t>But it’s a fast-moving space with many consequences</a:t>
            </a:r>
          </a:p>
          <a:p>
            <a:r>
              <a:rPr lang="en-US" dirty="0"/>
              <a:t>How might the rise of quantum change banking?</a:t>
            </a:r>
          </a:p>
        </p:txBody>
      </p:sp>
      <p:pic>
        <p:nvPicPr>
          <p:cNvPr id="5" name="Picture 4" descr="A white circle in the sky&#10;&#10;AI-generated content may be incorrect.">
            <a:extLst>
              <a:ext uri="{FF2B5EF4-FFF2-40B4-BE49-F238E27FC236}">
                <a16:creationId xmlns:a16="http://schemas.microsoft.com/office/drawing/2014/main" id="{22607A30-D613-CA03-A9B7-C468ED6EB40C}"/>
              </a:ext>
            </a:extLst>
          </p:cNvPr>
          <p:cNvPicPr>
            <a:picLocks noChangeAspect="1"/>
          </p:cNvPicPr>
          <p:nvPr/>
        </p:nvPicPr>
        <p:blipFill>
          <a:blip r:embed="rId3"/>
          <a:stretch>
            <a:fillRect/>
          </a:stretch>
        </p:blipFill>
        <p:spPr>
          <a:xfrm>
            <a:off x="14972300" y="3733471"/>
            <a:ext cx="3129432" cy="3326562"/>
          </a:xfrm>
          <a:prstGeom prst="rect">
            <a:avLst/>
          </a:prstGeom>
        </p:spPr>
      </p:pic>
    </p:spTree>
    <p:extLst>
      <p:ext uri="{BB962C8B-B14F-4D97-AF65-F5344CB8AC3E}">
        <p14:creationId xmlns:p14="http://schemas.microsoft.com/office/powerpoint/2010/main" val="337604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68</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69</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7F70-DAB6-79CC-F8C2-08282A7EE3B1}"/>
              </a:ext>
            </a:extLst>
          </p:cNvPr>
          <p:cNvSpPr>
            <a:spLocks noGrp="1"/>
          </p:cNvSpPr>
          <p:nvPr>
            <p:ph type="title"/>
          </p:nvPr>
        </p:nvSpPr>
        <p:spPr/>
        <p:txBody>
          <a:bodyPr/>
          <a:lstStyle/>
          <a:p>
            <a:r>
              <a:rPr lang="en-US" dirty="0"/>
              <a:t>Plan For Wednesday</a:t>
            </a:r>
          </a:p>
        </p:txBody>
      </p:sp>
      <p:sp>
        <p:nvSpPr>
          <p:cNvPr id="3" name="Content Placeholder 2">
            <a:extLst>
              <a:ext uri="{FF2B5EF4-FFF2-40B4-BE49-F238E27FC236}">
                <a16:creationId xmlns:a16="http://schemas.microsoft.com/office/drawing/2014/main" id="{853012E0-1DC4-40C6-F840-1D9F9EDEB3F1}"/>
              </a:ext>
            </a:extLst>
          </p:cNvPr>
          <p:cNvSpPr>
            <a:spLocks noGrp="1"/>
          </p:cNvSpPr>
          <p:nvPr>
            <p:ph idx="1"/>
          </p:nvPr>
        </p:nvSpPr>
        <p:spPr>
          <a:xfrm>
            <a:off x="1257300" y="2193131"/>
            <a:ext cx="15773400" cy="7487582"/>
          </a:xfrm>
        </p:spPr>
        <p:txBody>
          <a:bodyPr>
            <a:normAutofit/>
          </a:bodyPr>
          <a:lstStyle/>
          <a:p>
            <a:r>
              <a:rPr lang="en-US" dirty="0"/>
              <a:t>Any lingering topics from Tuesday</a:t>
            </a:r>
          </a:p>
          <a:p>
            <a:r>
              <a:rPr lang="en-US" dirty="0"/>
              <a:t>Review the 2 items on our website – Controls and Docs</a:t>
            </a:r>
          </a:p>
          <a:p>
            <a:pPr lvl="1"/>
            <a:r>
              <a:rPr lang="en-US" dirty="0"/>
              <a:t>What’s useful and how might you use it? What else might you need?</a:t>
            </a:r>
          </a:p>
          <a:p>
            <a:r>
              <a:rPr lang="en-US" dirty="0"/>
              <a:t>VPN Applications and Architectures Chapter</a:t>
            </a:r>
          </a:p>
          <a:p>
            <a:pPr lvl="1"/>
            <a:r>
              <a:rPr lang="en-US" dirty="0"/>
              <a:t>Use cases</a:t>
            </a:r>
          </a:p>
          <a:p>
            <a:pPr lvl="1"/>
            <a:r>
              <a:rPr lang="en-US" dirty="0"/>
              <a:t>Implementations</a:t>
            </a:r>
          </a:p>
          <a:p>
            <a:r>
              <a:rPr lang="en-US" dirty="0"/>
              <a:t>Platforms and Products Chapter</a:t>
            </a:r>
          </a:p>
          <a:p>
            <a:r>
              <a:rPr lang="en-US" dirty="0"/>
              <a:t>Financial Industry Chapter (mostly already complete!)</a:t>
            </a:r>
          </a:p>
          <a:p>
            <a:r>
              <a:rPr lang="en-US" dirty="0"/>
              <a:t>Maybe another exercise</a:t>
            </a:r>
          </a:p>
          <a:p>
            <a:r>
              <a:rPr lang="en-US" dirty="0"/>
              <a:t>Any requests or ideas?</a:t>
            </a:r>
          </a:p>
        </p:txBody>
      </p:sp>
      <p:pic>
        <p:nvPicPr>
          <p:cNvPr id="2050" name="Picture 2">
            <a:extLst>
              <a:ext uri="{FF2B5EF4-FFF2-40B4-BE49-F238E27FC236}">
                <a16:creationId xmlns:a16="http://schemas.microsoft.com/office/drawing/2014/main" id="{97361935-1E6F-3D44-6EC8-A40E2CB22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5315" y="6327927"/>
            <a:ext cx="2548246" cy="295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708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56E9-8009-E584-0ED8-14384D5EAB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A3789A-C656-53DB-93F6-7B2F5768BC2C}"/>
              </a:ext>
            </a:extLst>
          </p:cNvPr>
          <p:cNvSpPr>
            <a:spLocks noGrp="1"/>
          </p:cNvSpPr>
          <p:nvPr>
            <p:ph type="title"/>
          </p:nvPr>
        </p:nvSpPr>
        <p:spPr>
          <a:xfrm>
            <a:off x="1247775" y="2564608"/>
            <a:ext cx="17261898" cy="4279106"/>
          </a:xfrm>
        </p:spPr>
        <p:txBody>
          <a:bodyPr/>
          <a:lstStyle/>
          <a:p>
            <a:r>
              <a:rPr lang="en-US" dirty="0"/>
              <a:t>VPN Applications</a:t>
            </a:r>
            <a:br>
              <a:rPr lang="en-US" dirty="0"/>
            </a:br>
            <a:r>
              <a:rPr lang="en-US" dirty="0"/>
              <a:t>and </a:t>
            </a:r>
            <a:br>
              <a:rPr lang="en-US" dirty="0"/>
            </a:br>
            <a:r>
              <a:rPr lang="en-US" dirty="0"/>
              <a:t>Architectures</a:t>
            </a:r>
          </a:p>
        </p:txBody>
      </p:sp>
      <p:sp>
        <p:nvSpPr>
          <p:cNvPr id="6" name="Subtitle 5">
            <a:extLst>
              <a:ext uri="{FF2B5EF4-FFF2-40B4-BE49-F238E27FC236}">
                <a16:creationId xmlns:a16="http://schemas.microsoft.com/office/drawing/2014/main" id="{A7C37616-FF4C-1E65-2F7F-3CB788BC2204}"/>
              </a:ext>
            </a:extLst>
          </p:cNvPr>
          <p:cNvSpPr>
            <a:spLocks noGrp="1"/>
          </p:cNvSpPr>
          <p:nvPr>
            <p:ph type="body" idx="1"/>
          </p:nvPr>
        </p:nvSpPr>
        <p:spPr/>
        <p:txBody>
          <a:bodyPr/>
          <a:lstStyle/>
          <a:p>
            <a:r>
              <a:rPr lang="en-US" dirty="0"/>
              <a:t>Chapter 5</a:t>
            </a:r>
          </a:p>
        </p:txBody>
      </p:sp>
      <p:pic>
        <p:nvPicPr>
          <p:cNvPr id="3" name="Picture 2" descr="A black and white drawing of two men using computers&#10;&#10;Description automatically generated">
            <a:extLst>
              <a:ext uri="{FF2B5EF4-FFF2-40B4-BE49-F238E27FC236}">
                <a16:creationId xmlns:a16="http://schemas.microsoft.com/office/drawing/2014/main" id="{4E53AEF3-6EAC-8315-71C6-53A9981F6DE8}"/>
              </a:ext>
            </a:extLst>
          </p:cNvPr>
          <p:cNvPicPr>
            <a:picLocks noChangeAspect="1"/>
          </p:cNvPicPr>
          <p:nvPr/>
        </p:nvPicPr>
        <p:blipFill>
          <a:blip r:embed="rId2"/>
          <a:stretch>
            <a:fillRect/>
          </a:stretch>
        </p:blipFill>
        <p:spPr>
          <a:xfrm>
            <a:off x="9606583" y="2564608"/>
            <a:ext cx="7772400" cy="5997879"/>
          </a:xfrm>
          <a:prstGeom prst="rect">
            <a:avLst/>
          </a:prstGeom>
        </p:spPr>
      </p:pic>
    </p:spTree>
    <p:extLst>
      <p:ext uri="{BB962C8B-B14F-4D97-AF65-F5344CB8AC3E}">
        <p14:creationId xmlns:p14="http://schemas.microsoft.com/office/powerpoint/2010/main" val="3932635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72</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73</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850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err="1"/>
              <a:t>Wireguard</a:t>
            </a:r>
            <a:endParaRPr lang="en-US" altLang="zh-CN" dirty="0"/>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74</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78</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79</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r>
              <a:rPr lang="en-US" dirty="0"/>
              <a:t>Knowledge Check</a:t>
            </a:r>
          </a:p>
        </p:txBody>
      </p:sp>
      <p:sp>
        <p:nvSpPr>
          <p:cNvPr id="4" name="Slide Number Placeholder 3">
            <a:extLst>
              <a:ext uri="{FF2B5EF4-FFF2-40B4-BE49-F238E27FC236}">
                <a16:creationId xmlns:a16="http://schemas.microsoft.com/office/drawing/2014/main" id="{8C10756D-74C2-604C-A835-AF006461682A}"/>
              </a:ext>
            </a:extLst>
          </p:cNvPr>
          <p:cNvSpPr>
            <a:spLocks noGrp="1"/>
          </p:cNvSpPr>
          <p:nvPr>
            <p:ph type="sldNum" sz="quarter" idx="10"/>
          </p:nvPr>
        </p:nvSpPr>
        <p:spPr/>
        <p:txBody>
          <a:bodyPr/>
          <a:lstStyle/>
          <a:p>
            <a:fld id="{76E8DCF4-EBDD-4FE1-8465-FD383573D554}" type="slidenum">
              <a:rPr lang="en-US" smtClean="0"/>
              <a:pPr/>
              <a:t>8</a:t>
            </a:fld>
            <a:endParaRPr lang="en-US"/>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135C-6ABE-427A-7694-7E5EF799FFD2}"/>
              </a:ext>
            </a:extLst>
          </p:cNvPr>
          <p:cNvSpPr>
            <a:spLocks noGrp="1"/>
          </p:cNvSpPr>
          <p:nvPr>
            <p:ph type="title"/>
          </p:nvPr>
        </p:nvSpPr>
        <p:spPr/>
        <p:txBody>
          <a:bodyPr/>
          <a:lstStyle/>
          <a:p>
            <a:r>
              <a:rPr lang="en-US" dirty="0" err="1"/>
              <a:t>WireGuard</a:t>
            </a:r>
            <a:endParaRPr lang="en-US" dirty="0"/>
          </a:p>
        </p:txBody>
      </p:sp>
      <p:pic>
        <p:nvPicPr>
          <p:cNvPr id="7" name="Content Placeholder 6" descr="A red and black logo&#10;&#10;Description automatically generated">
            <a:extLst>
              <a:ext uri="{FF2B5EF4-FFF2-40B4-BE49-F238E27FC236}">
                <a16:creationId xmlns:a16="http://schemas.microsoft.com/office/drawing/2014/main" id="{C87054A8-F9E2-D484-A72B-FB5F4DFEE206}"/>
              </a:ext>
            </a:extLst>
          </p:cNvPr>
          <p:cNvPicPr>
            <a:picLocks noGrp="1" noChangeAspect="1"/>
          </p:cNvPicPr>
          <p:nvPr>
            <p:ph idx="1"/>
          </p:nvPr>
        </p:nvPicPr>
        <p:blipFill>
          <a:blip r:embed="rId2"/>
          <a:stretch>
            <a:fillRect/>
          </a:stretch>
        </p:blipFill>
        <p:spPr>
          <a:xfrm>
            <a:off x="9283147" y="7941469"/>
            <a:ext cx="7595153" cy="1614335"/>
          </a:xfrm>
        </p:spPr>
      </p:pic>
      <p:sp>
        <p:nvSpPr>
          <p:cNvPr id="4" name="AutoShape 2" descr="WireGuard: fast, modern, secure VPN tunnel">
            <a:extLst>
              <a:ext uri="{FF2B5EF4-FFF2-40B4-BE49-F238E27FC236}">
                <a16:creationId xmlns:a16="http://schemas.microsoft.com/office/drawing/2014/main" id="{C974F2E3-9833-A18E-8D7C-53433E5D725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 Placeholder 4">
            <a:extLst>
              <a:ext uri="{FF2B5EF4-FFF2-40B4-BE49-F238E27FC236}">
                <a16:creationId xmlns:a16="http://schemas.microsoft.com/office/drawing/2014/main" id="{DAD4ADA5-2DBE-3D00-2F21-FD619E760C9F}"/>
              </a:ext>
            </a:extLst>
          </p:cNvPr>
          <p:cNvSpPr txBox="1">
            <a:spLocks/>
          </p:cNvSpPr>
          <p:nvPr/>
        </p:nvSpPr>
        <p:spPr>
          <a:xfrm>
            <a:off x="1257300" y="21931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dirty="0"/>
          </a:p>
          <a:p>
            <a:endParaRPr lang="en-US" dirty="0"/>
          </a:p>
        </p:txBody>
      </p:sp>
      <p:sp>
        <p:nvSpPr>
          <p:cNvPr id="9" name="Text Placeholder 4">
            <a:extLst>
              <a:ext uri="{FF2B5EF4-FFF2-40B4-BE49-F238E27FC236}">
                <a16:creationId xmlns:a16="http://schemas.microsoft.com/office/drawing/2014/main" id="{D5699B22-47C2-8880-E4C1-63BEB6A42282}"/>
              </a:ext>
            </a:extLst>
          </p:cNvPr>
          <p:cNvSpPr txBox="1">
            <a:spLocks/>
          </p:cNvSpPr>
          <p:nvPr/>
        </p:nvSpPr>
        <p:spPr>
          <a:xfrm>
            <a:off x="1409700" y="23455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New, simple, fast, modern VPN tunnel</a:t>
            </a:r>
          </a:p>
          <a:p>
            <a:r>
              <a:rPr lang="en-US" dirty="0"/>
              <a:t>Designed for modern implementations</a:t>
            </a:r>
          </a:p>
          <a:p>
            <a:r>
              <a:rPr lang="en-US" dirty="0"/>
              <a:t>Widely used in embedded systems</a:t>
            </a:r>
          </a:p>
          <a:p>
            <a:r>
              <a:rPr lang="en-US" dirty="0"/>
              <a:t>Designed for mobility, unlike older systems</a:t>
            </a:r>
          </a:p>
          <a:p>
            <a:r>
              <a:rPr lang="en-US" dirty="0"/>
              <a:t>Beats IPsec and OpenVPN in most use case tests</a:t>
            </a:r>
          </a:p>
          <a:p>
            <a:r>
              <a:rPr lang="en-US" dirty="0"/>
              <a:t>As future-proof as anything gets these days! </a:t>
            </a:r>
          </a:p>
          <a:p>
            <a:r>
              <a:rPr lang="en-US" dirty="0"/>
              <a:t>Widely implemented in modern VPN solutions</a:t>
            </a:r>
          </a:p>
          <a:p>
            <a:r>
              <a:rPr lang="en-US" dirty="0"/>
              <a:t>Details at: </a:t>
            </a:r>
            <a:br>
              <a:rPr lang="en-US" dirty="0"/>
            </a:br>
            <a:r>
              <a:rPr lang="en-US" dirty="0">
                <a:hlinkClick r:id="rId3">
                  <a:extLst>
                    <a:ext uri="{A12FA001-AC4F-418D-AE19-62706E023703}">
                      <ahyp:hlinkClr xmlns:ahyp="http://schemas.microsoft.com/office/drawing/2018/hyperlinkcolor" val="tx"/>
                    </a:ext>
                  </a:extLst>
                </a:hlinkClick>
              </a:rPr>
              <a:t>https://www.wireguard.com</a:t>
            </a:r>
            <a:endParaRPr lang="en-US" dirty="0"/>
          </a:p>
          <a:p>
            <a:endParaRPr lang="en-US" dirty="0"/>
          </a:p>
        </p:txBody>
      </p:sp>
    </p:spTree>
    <p:extLst>
      <p:ext uri="{BB962C8B-B14F-4D97-AF65-F5344CB8AC3E}">
        <p14:creationId xmlns:p14="http://schemas.microsoft.com/office/powerpoint/2010/main" val="1462687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a:xfrm>
            <a:off x="1257300" y="2193131"/>
            <a:ext cx="13881339" cy="6967198"/>
          </a:xfrm>
        </p:spPr>
        <p:txBody>
          <a:bodyPr>
            <a:normAutofit fontScale="850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pPr lvl="1"/>
            <a:r>
              <a:rPr lang="en-US" dirty="0"/>
              <a:t>“Free” VPNs from ISPs and other SPs.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81</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82</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dirty="0"/>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often still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83</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84</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85</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20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86</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7242A22-E605-7D0B-7F20-FFDF043CDB7C}"/>
              </a:ext>
            </a:extLst>
          </p:cNvPr>
          <p:cNvSpPr/>
          <p:nvPr/>
        </p:nvSpPr>
        <p:spPr>
          <a:xfrm>
            <a:off x="9925216" y="5910410"/>
            <a:ext cx="7971182" cy="40835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C3E850-84EB-70AC-4FCA-F96F658A0059}"/>
              </a:ext>
            </a:extLst>
          </p:cNvPr>
          <p:cNvSpPr>
            <a:spLocks noGrp="1"/>
          </p:cNvSpPr>
          <p:nvPr>
            <p:ph type="title"/>
          </p:nvPr>
        </p:nvSpPr>
        <p:spPr/>
        <p:txBody>
          <a:bodyPr/>
          <a:lstStyle/>
          <a:p>
            <a:r>
              <a:rPr lang="en-US" dirty="0" err="1"/>
              <a:t>Tailscale</a:t>
            </a:r>
            <a:endParaRPr lang="en-US" dirty="0"/>
          </a:p>
        </p:txBody>
      </p:sp>
      <p:sp>
        <p:nvSpPr>
          <p:cNvPr id="3" name="Content Placeholder 2">
            <a:extLst>
              <a:ext uri="{FF2B5EF4-FFF2-40B4-BE49-F238E27FC236}">
                <a16:creationId xmlns:a16="http://schemas.microsoft.com/office/drawing/2014/main" id="{F2A70DAD-A480-1A1E-9405-A438881CBDBA}"/>
              </a:ext>
            </a:extLst>
          </p:cNvPr>
          <p:cNvSpPr>
            <a:spLocks noGrp="1"/>
          </p:cNvSpPr>
          <p:nvPr>
            <p:ph idx="1"/>
          </p:nvPr>
        </p:nvSpPr>
        <p:spPr>
          <a:xfrm>
            <a:off x="1257300" y="2193130"/>
            <a:ext cx="15773400" cy="7699243"/>
          </a:xfrm>
        </p:spPr>
        <p:txBody>
          <a:bodyPr/>
          <a:lstStyle/>
          <a:p>
            <a:r>
              <a:rPr lang="en-US" dirty="0"/>
              <a:t>A “secure connectivity platform” that purports to replace lots of privacy components with a single solution.</a:t>
            </a:r>
          </a:p>
          <a:p>
            <a:r>
              <a:rPr lang="en-US" dirty="0"/>
              <a:t>Perhaps a bit like SD-WAN to the node?</a:t>
            </a:r>
          </a:p>
          <a:p>
            <a:r>
              <a:rPr lang="en-US" dirty="0"/>
              <a:t>Uses </a:t>
            </a:r>
            <a:r>
              <a:rPr lang="en-US" dirty="0" err="1"/>
              <a:t>Wireguard</a:t>
            </a:r>
            <a:r>
              <a:rPr lang="en-US" dirty="0"/>
              <a:t> as the VPN component.</a:t>
            </a:r>
          </a:p>
          <a:p>
            <a:r>
              <a:rPr lang="en-US" dirty="0"/>
              <a:t>Widely deployed in many industries, including financial services, examples include:</a:t>
            </a:r>
          </a:p>
          <a:p>
            <a:pPr lvl="1"/>
            <a:r>
              <a:rPr lang="en-US" dirty="0"/>
              <a:t>Versabank (Canadian)</a:t>
            </a:r>
          </a:p>
          <a:p>
            <a:pPr lvl="1"/>
            <a:r>
              <a:rPr lang="en-US" dirty="0"/>
              <a:t>Mercury (Fintech, not a bank)</a:t>
            </a:r>
          </a:p>
          <a:p>
            <a:pPr lvl="1"/>
            <a:r>
              <a:rPr lang="en-US" dirty="0"/>
              <a:t>Mercari (Japanese e-commerce)</a:t>
            </a:r>
          </a:p>
          <a:p>
            <a:pPr lvl="1"/>
            <a:r>
              <a:rPr lang="en-US" dirty="0"/>
              <a:t>Surely many other banks!</a:t>
            </a:r>
          </a:p>
        </p:txBody>
      </p:sp>
      <p:pic>
        <p:nvPicPr>
          <p:cNvPr id="5" name="Picture 4" descr="A screenshot of a phone&#10;&#10;AI-generated content may be incorrect.">
            <a:extLst>
              <a:ext uri="{FF2B5EF4-FFF2-40B4-BE49-F238E27FC236}">
                <a16:creationId xmlns:a16="http://schemas.microsoft.com/office/drawing/2014/main" id="{018FF904-F396-6DE6-1084-582F240977B8}"/>
              </a:ext>
            </a:extLst>
          </p:cNvPr>
          <p:cNvPicPr>
            <a:picLocks noChangeAspect="1"/>
          </p:cNvPicPr>
          <p:nvPr/>
        </p:nvPicPr>
        <p:blipFill>
          <a:blip r:embed="rId3"/>
          <a:stretch>
            <a:fillRect/>
          </a:stretch>
        </p:blipFill>
        <p:spPr>
          <a:xfrm>
            <a:off x="10038319" y="6014550"/>
            <a:ext cx="7772400" cy="3877824"/>
          </a:xfrm>
          <a:prstGeom prst="rect">
            <a:avLst/>
          </a:prstGeom>
        </p:spPr>
      </p:pic>
    </p:spTree>
    <p:extLst>
      <p:ext uri="{BB962C8B-B14F-4D97-AF65-F5344CB8AC3E}">
        <p14:creationId xmlns:p14="http://schemas.microsoft.com/office/powerpoint/2010/main" val="10150529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88</a:t>
            </a:fld>
            <a:endParaRPr lang="en-US"/>
          </a:p>
        </p:txBody>
      </p:sp>
    </p:spTree>
    <p:extLst>
      <p:ext uri="{BB962C8B-B14F-4D97-AF65-F5344CB8AC3E}">
        <p14:creationId xmlns:p14="http://schemas.microsoft.com/office/powerpoint/2010/main" val="9847149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t>https://</a:t>
            </a:r>
            <a:r>
              <a:rPr lang="en-US" dirty="0" err="1"/>
              <a:t>class.hillvt.com</a:t>
            </a:r>
            <a:r>
              <a:rPr lang="en-US" dirty="0"/>
              <a:t>/2026/01/07/</a:t>
            </a:r>
            <a:r>
              <a:rPr lang="en-US"/>
              <a:t>VPNRA.html</a:t>
            </a:r>
            <a:endParaRPr lang="en-US" dirty="0"/>
          </a:p>
          <a:p>
            <a:r>
              <a:rPr lang="en-US" dirty="0"/>
              <a:t>That’s the link you got (should have gotten?) in the invite.</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90</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Examining VPN and</a:t>
            </a:r>
            <a:br>
              <a:rPr lang="en-US" dirty="0"/>
            </a:br>
            <a:r>
              <a:rPr lang="en-US" dirty="0"/>
              <a:t>Remote access </a:t>
            </a:r>
            <a:br>
              <a:rPr lang="en-US" dirty="0"/>
            </a:br>
            <a:r>
              <a:rPr lang="en-US" dirty="0"/>
              <a:t>bank deployments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dirty="0"/>
              <a:t>Chapter 6</a:t>
            </a:r>
          </a:p>
        </p:txBody>
      </p:sp>
    </p:spTree>
    <p:extLst>
      <p:ext uri="{BB962C8B-B14F-4D97-AF65-F5344CB8AC3E}">
        <p14:creationId xmlns:p14="http://schemas.microsoft.com/office/powerpoint/2010/main" val="41142175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36D8E4-0F81-4DF7-FA8F-0FF9394CB3E8}"/>
              </a:ext>
            </a:extLst>
          </p:cNvPr>
          <p:cNvSpPr>
            <a:spLocks noGrp="1"/>
          </p:cNvSpPr>
          <p:nvPr>
            <p:ph type="title"/>
          </p:nvPr>
        </p:nvSpPr>
        <p:spPr/>
        <p:txBody>
          <a:bodyPr/>
          <a:lstStyle/>
          <a:p>
            <a:r>
              <a:rPr lang="en-US" dirty="0"/>
              <a:t>Authentication Requirements</a:t>
            </a:r>
          </a:p>
        </p:txBody>
      </p:sp>
      <p:sp>
        <p:nvSpPr>
          <p:cNvPr id="7" name="Content Placeholder 6">
            <a:extLst>
              <a:ext uri="{FF2B5EF4-FFF2-40B4-BE49-F238E27FC236}">
                <a16:creationId xmlns:a16="http://schemas.microsoft.com/office/drawing/2014/main" id="{B1DB434E-7B66-4EDE-DBEF-5A4DC33F61D4}"/>
              </a:ext>
            </a:extLst>
          </p:cNvPr>
          <p:cNvSpPr>
            <a:spLocks noGrp="1"/>
          </p:cNvSpPr>
          <p:nvPr>
            <p:ph sz="half" idx="1"/>
          </p:nvPr>
        </p:nvSpPr>
        <p:spPr/>
        <p:txBody>
          <a:bodyPr/>
          <a:lstStyle/>
          <a:p>
            <a:pPr marL="742950" indent="-742950">
              <a:buFont typeface="+mj-lt"/>
              <a:buAutoNum type="arabicPeriod"/>
            </a:pPr>
            <a:r>
              <a:rPr lang="en-US" dirty="0"/>
              <a:t>Strong MFA</a:t>
            </a:r>
          </a:p>
          <a:p>
            <a:pPr marL="742950" indent="-742950">
              <a:buFont typeface="+mj-lt"/>
              <a:buAutoNum type="arabicPeriod"/>
            </a:pPr>
            <a:r>
              <a:rPr lang="en-US" dirty="0"/>
              <a:t>Factor types in use</a:t>
            </a:r>
          </a:p>
          <a:p>
            <a:pPr marL="1428750" lvl="1" indent="-742950">
              <a:buFont typeface="+mj-lt"/>
              <a:buAutoNum type="arabicPeriod"/>
            </a:pPr>
            <a:r>
              <a:rPr lang="en-US" dirty="0"/>
              <a:t>Hardware tokens</a:t>
            </a:r>
          </a:p>
          <a:p>
            <a:pPr marL="1428750" lvl="1" indent="-742950">
              <a:buFont typeface="+mj-lt"/>
              <a:buAutoNum type="arabicPeriod"/>
            </a:pPr>
            <a:r>
              <a:rPr lang="en-US" dirty="0"/>
              <a:t>Phone apps</a:t>
            </a:r>
          </a:p>
          <a:p>
            <a:pPr marL="1428750" lvl="1" indent="-742950">
              <a:buFont typeface="+mj-lt"/>
              <a:buAutoNum type="arabicPeriod"/>
            </a:pPr>
            <a:r>
              <a:rPr lang="en-US" dirty="0"/>
              <a:t>Biometrics</a:t>
            </a:r>
          </a:p>
          <a:p>
            <a:pPr marL="1428750" lvl="1" indent="-742950">
              <a:buFont typeface="+mj-lt"/>
              <a:buAutoNum type="arabicPeriod"/>
            </a:pPr>
            <a:r>
              <a:rPr lang="en-US" dirty="0"/>
              <a:t>Passkeys</a:t>
            </a:r>
          </a:p>
          <a:p>
            <a:pPr marL="1428750" lvl="1" indent="-742950">
              <a:buFont typeface="+mj-lt"/>
              <a:buAutoNum type="arabicPeriod"/>
            </a:pPr>
            <a:endParaRPr lang="en-US" dirty="0"/>
          </a:p>
        </p:txBody>
      </p:sp>
      <p:sp>
        <p:nvSpPr>
          <p:cNvPr id="8" name="Content Placeholder 7">
            <a:extLst>
              <a:ext uri="{FF2B5EF4-FFF2-40B4-BE49-F238E27FC236}">
                <a16:creationId xmlns:a16="http://schemas.microsoft.com/office/drawing/2014/main" id="{2E84B7E1-F3FA-6FD5-B2C1-207295233C6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785431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D20F7-6D06-2FA2-DCD9-DC504EA23A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64D363-7557-A2CC-00DD-F3088D2C2FA7}"/>
              </a:ext>
            </a:extLst>
          </p:cNvPr>
          <p:cNvSpPr>
            <a:spLocks noGrp="1"/>
          </p:cNvSpPr>
          <p:nvPr>
            <p:ph type="title"/>
          </p:nvPr>
        </p:nvSpPr>
        <p:spPr/>
        <p:txBody>
          <a:bodyPr/>
          <a:lstStyle/>
          <a:p>
            <a:r>
              <a:rPr lang="en-US" dirty="0"/>
              <a:t>Role-based and Least-privilege access only	</a:t>
            </a:r>
          </a:p>
        </p:txBody>
      </p:sp>
      <p:sp>
        <p:nvSpPr>
          <p:cNvPr id="7" name="Content Placeholder 6">
            <a:extLst>
              <a:ext uri="{FF2B5EF4-FFF2-40B4-BE49-F238E27FC236}">
                <a16:creationId xmlns:a16="http://schemas.microsoft.com/office/drawing/2014/main" id="{08701B6C-0F7D-EB0B-EF03-41EC9C98FA71}"/>
              </a:ext>
            </a:extLst>
          </p:cNvPr>
          <p:cNvSpPr>
            <a:spLocks noGrp="1"/>
          </p:cNvSpPr>
          <p:nvPr>
            <p:ph sz="half" idx="1"/>
          </p:nvPr>
        </p:nvSpPr>
        <p:spPr/>
        <p:txBody>
          <a:bodyPr/>
          <a:lstStyle/>
          <a:p>
            <a:pPr marL="742950" indent="-742950">
              <a:buFont typeface="+mj-lt"/>
              <a:buAutoNum type="arabicPeriod"/>
            </a:pPr>
            <a:r>
              <a:rPr lang="en-US" dirty="0"/>
              <a:t>Role-based access controls</a:t>
            </a:r>
          </a:p>
          <a:p>
            <a:pPr marL="742950" indent="-742950">
              <a:buFont typeface="+mj-lt"/>
              <a:buAutoNum type="arabicPeriod"/>
            </a:pPr>
            <a:r>
              <a:rPr lang="en-US" dirty="0"/>
              <a:t>Group-based policies</a:t>
            </a:r>
          </a:p>
          <a:p>
            <a:pPr marL="742950" indent="-742950">
              <a:buFont typeface="+mj-lt"/>
              <a:buAutoNum type="arabicPeriod"/>
            </a:pPr>
            <a:r>
              <a:rPr lang="en-US" dirty="0"/>
              <a:t>No shared accounts</a:t>
            </a:r>
          </a:p>
          <a:p>
            <a:pPr marL="742950" indent="-742950">
              <a:buFont typeface="+mj-lt"/>
              <a:buAutoNum type="arabicPeriod"/>
            </a:pPr>
            <a:r>
              <a:rPr lang="en-US" dirty="0"/>
              <a:t>No direct admin/root access over VPN without jump boxes</a:t>
            </a:r>
          </a:p>
        </p:txBody>
      </p:sp>
      <p:sp>
        <p:nvSpPr>
          <p:cNvPr id="8" name="Content Placeholder 7">
            <a:extLst>
              <a:ext uri="{FF2B5EF4-FFF2-40B4-BE49-F238E27FC236}">
                <a16:creationId xmlns:a16="http://schemas.microsoft.com/office/drawing/2014/main" id="{63DB7652-5AC2-00D3-0F8F-67CE7169F53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71949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22A82-0F6F-6230-D93C-723777575AC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2A3F68F-774E-7265-8538-B3C0FD5AC356}"/>
              </a:ext>
            </a:extLst>
          </p:cNvPr>
          <p:cNvSpPr>
            <a:spLocks noGrp="1"/>
          </p:cNvSpPr>
          <p:nvPr>
            <p:ph type="title"/>
          </p:nvPr>
        </p:nvSpPr>
        <p:spPr/>
        <p:txBody>
          <a:bodyPr/>
          <a:lstStyle/>
          <a:p>
            <a:r>
              <a:rPr lang="en-US" dirty="0"/>
              <a:t>Comprehensive logging and monitoring</a:t>
            </a:r>
          </a:p>
        </p:txBody>
      </p:sp>
      <p:sp>
        <p:nvSpPr>
          <p:cNvPr id="7" name="Content Placeholder 6">
            <a:extLst>
              <a:ext uri="{FF2B5EF4-FFF2-40B4-BE49-F238E27FC236}">
                <a16:creationId xmlns:a16="http://schemas.microsoft.com/office/drawing/2014/main" id="{97185C4E-3AD6-88B1-353D-EEEB71807766}"/>
              </a:ext>
            </a:extLst>
          </p:cNvPr>
          <p:cNvSpPr>
            <a:spLocks noGrp="1"/>
          </p:cNvSpPr>
          <p:nvPr>
            <p:ph sz="half" idx="1"/>
          </p:nvPr>
        </p:nvSpPr>
        <p:spPr/>
        <p:txBody>
          <a:bodyPr>
            <a:normAutofit lnSpcReduction="10000"/>
          </a:bodyPr>
          <a:lstStyle/>
          <a:p>
            <a:pPr marL="742950" indent="-742950">
              <a:buFont typeface="+mj-lt"/>
              <a:buAutoNum type="arabicPeriod"/>
            </a:pPr>
            <a:r>
              <a:rPr lang="en-US" dirty="0"/>
              <a:t>VPN connection attempts (success/failure)</a:t>
            </a:r>
          </a:p>
          <a:p>
            <a:pPr marL="742950" indent="-742950">
              <a:buFont typeface="+mj-lt"/>
              <a:buAutoNum type="arabicPeriod"/>
            </a:pPr>
            <a:r>
              <a:rPr lang="en-US" dirty="0"/>
              <a:t>Duration</a:t>
            </a:r>
          </a:p>
          <a:p>
            <a:pPr marL="742950" indent="-742950">
              <a:buFont typeface="+mj-lt"/>
              <a:buAutoNum type="arabicPeriod"/>
            </a:pPr>
            <a:r>
              <a:rPr lang="en-US" dirty="0"/>
              <a:t>Source IPs</a:t>
            </a:r>
          </a:p>
          <a:p>
            <a:pPr marL="742950" indent="-742950">
              <a:buFont typeface="+mj-lt"/>
              <a:buAutoNum type="arabicPeriod"/>
            </a:pPr>
            <a:r>
              <a:rPr lang="en-US" dirty="0"/>
              <a:t>Privileged activity</a:t>
            </a:r>
          </a:p>
          <a:p>
            <a:pPr marL="742950" indent="-742950">
              <a:buFont typeface="+mj-lt"/>
              <a:buAutoNum type="arabicPeriod"/>
            </a:pPr>
            <a:r>
              <a:rPr lang="en-US" dirty="0"/>
              <a:t>File transfers or unusual internal movements</a:t>
            </a:r>
          </a:p>
          <a:p>
            <a:pPr marL="742950" indent="-742950">
              <a:buFont typeface="+mj-lt"/>
              <a:buAutoNum type="arabicPeriod"/>
            </a:pPr>
            <a:endParaRPr lang="en-US" dirty="0"/>
          </a:p>
          <a:p>
            <a:pPr marL="0" indent="0">
              <a:buNone/>
            </a:pPr>
            <a:r>
              <a:rPr lang="en-US" dirty="0"/>
              <a:t>Logs must feed into SIEM or other system with appropriate alerts.</a:t>
            </a:r>
          </a:p>
        </p:txBody>
      </p:sp>
      <p:sp>
        <p:nvSpPr>
          <p:cNvPr id="8" name="Content Placeholder 7">
            <a:extLst>
              <a:ext uri="{FF2B5EF4-FFF2-40B4-BE49-F238E27FC236}">
                <a16:creationId xmlns:a16="http://schemas.microsoft.com/office/drawing/2014/main" id="{8CDB03A5-9D9B-08A3-4EAC-A135F237F13B}"/>
              </a:ext>
            </a:extLst>
          </p:cNvPr>
          <p:cNvSpPr>
            <a:spLocks noGrp="1"/>
          </p:cNvSpPr>
          <p:nvPr>
            <p:ph sz="half" idx="2"/>
          </p:nvPr>
        </p:nvSpPr>
        <p:spPr/>
        <p:txBody>
          <a:bodyPr>
            <a:normAutofit lnSpcReduction="10000"/>
          </a:bodyPr>
          <a:lstStyle/>
          <a:p>
            <a:endParaRPr lang="en-US"/>
          </a:p>
        </p:txBody>
      </p:sp>
      <p:sp>
        <p:nvSpPr>
          <p:cNvPr id="2" name="TextBox 1">
            <a:extLst>
              <a:ext uri="{FF2B5EF4-FFF2-40B4-BE49-F238E27FC236}">
                <a16:creationId xmlns:a16="http://schemas.microsoft.com/office/drawing/2014/main" id="{E57777E4-04A1-34E7-E0EE-BF9A348E457A}"/>
              </a:ext>
            </a:extLst>
          </p:cNvPr>
          <p:cNvSpPr txBox="1"/>
          <p:nvPr/>
        </p:nvSpPr>
        <p:spPr>
          <a:xfrm>
            <a:off x="6617368" y="105877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11591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3743-A509-4B59-A9D8-1FD1375FC6F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0B36F30-EDC0-3BA9-2416-005B87A51880}"/>
              </a:ext>
            </a:extLst>
          </p:cNvPr>
          <p:cNvSpPr>
            <a:spLocks noGrp="1"/>
          </p:cNvSpPr>
          <p:nvPr>
            <p:ph type="title"/>
          </p:nvPr>
        </p:nvSpPr>
        <p:spPr/>
        <p:txBody>
          <a:bodyPr/>
          <a:lstStyle/>
          <a:p>
            <a:r>
              <a:rPr lang="en-US" dirty="0"/>
              <a:t>Industry-standard Encryption</a:t>
            </a:r>
          </a:p>
        </p:txBody>
      </p:sp>
      <p:sp>
        <p:nvSpPr>
          <p:cNvPr id="7" name="Content Placeholder 6">
            <a:extLst>
              <a:ext uri="{FF2B5EF4-FFF2-40B4-BE49-F238E27FC236}">
                <a16:creationId xmlns:a16="http://schemas.microsoft.com/office/drawing/2014/main" id="{4DB16C3B-A516-D497-B1FE-2081E5F44F62}"/>
              </a:ext>
            </a:extLst>
          </p:cNvPr>
          <p:cNvSpPr>
            <a:spLocks noGrp="1"/>
          </p:cNvSpPr>
          <p:nvPr>
            <p:ph sz="half" idx="1"/>
          </p:nvPr>
        </p:nvSpPr>
        <p:spPr/>
        <p:txBody>
          <a:bodyPr/>
          <a:lstStyle/>
          <a:p>
            <a:pPr marL="742950" indent="-742950">
              <a:buFont typeface="+mj-lt"/>
              <a:buAutoNum type="arabicPeriod"/>
            </a:pPr>
            <a:r>
              <a:rPr lang="en-US" dirty="0"/>
              <a:t>Strong AES or ChaCha20 encryption</a:t>
            </a:r>
          </a:p>
          <a:p>
            <a:pPr marL="742950" indent="-742950">
              <a:buFont typeface="+mj-lt"/>
              <a:buAutoNum type="arabicPeriod"/>
            </a:pPr>
            <a:r>
              <a:rPr lang="en-US" dirty="0"/>
              <a:t>SHA-2 or better hashing</a:t>
            </a:r>
          </a:p>
          <a:p>
            <a:pPr marL="742950" indent="-742950">
              <a:buFont typeface="+mj-lt"/>
              <a:buAutoNum type="arabicPeriod"/>
            </a:pPr>
            <a:r>
              <a:rPr lang="en-US" dirty="0"/>
              <a:t>Elliptic-curve or 2048+ RSA keys</a:t>
            </a:r>
          </a:p>
          <a:p>
            <a:pPr marL="0" indent="0">
              <a:buNone/>
            </a:pPr>
            <a:r>
              <a:rPr lang="en-US" dirty="0"/>
              <a:t>Deprecated algorithms (MD5, SHA-1, weak TLS, PPTP, L2TP without IPsec) are red flags.</a:t>
            </a:r>
          </a:p>
        </p:txBody>
      </p:sp>
      <p:sp>
        <p:nvSpPr>
          <p:cNvPr id="8" name="Content Placeholder 7">
            <a:extLst>
              <a:ext uri="{FF2B5EF4-FFF2-40B4-BE49-F238E27FC236}">
                <a16:creationId xmlns:a16="http://schemas.microsoft.com/office/drawing/2014/main" id="{9B12315F-F022-975A-F05D-E8D2847CC6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718151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AE8D5-32CA-12B2-5674-D7EC78AC2F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FCEF8B0-282A-7F25-AC89-8797DFBF9144}"/>
              </a:ext>
            </a:extLst>
          </p:cNvPr>
          <p:cNvSpPr>
            <a:spLocks noGrp="1"/>
          </p:cNvSpPr>
          <p:nvPr>
            <p:ph type="title"/>
          </p:nvPr>
        </p:nvSpPr>
        <p:spPr/>
        <p:txBody>
          <a:bodyPr/>
          <a:lstStyle/>
          <a:p>
            <a:r>
              <a:rPr lang="en-US" dirty="0"/>
              <a:t>“Default-deny” (conservative) Configurations</a:t>
            </a:r>
          </a:p>
        </p:txBody>
      </p:sp>
      <p:sp>
        <p:nvSpPr>
          <p:cNvPr id="7" name="Content Placeholder 6">
            <a:extLst>
              <a:ext uri="{FF2B5EF4-FFF2-40B4-BE49-F238E27FC236}">
                <a16:creationId xmlns:a16="http://schemas.microsoft.com/office/drawing/2014/main" id="{A50FF0DF-B1DB-46C1-2776-325493CD1488}"/>
              </a:ext>
            </a:extLst>
          </p:cNvPr>
          <p:cNvSpPr>
            <a:spLocks noGrp="1"/>
          </p:cNvSpPr>
          <p:nvPr>
            <p:ph sz="half" idx="1"/>
          </p:nvPr>
        </p:nvSpPr>
        <p:spPr/>
        <p:txBody>
          <a:bodyPr/>
          <a:lstStyle/>
          <a:p>
            <a:pPr marL="742950" indent="-742950">
              <a:buFont typeface="+mj-lt"/>
              <a:buAutoNum type="arabicPeriod"/>
            </a:pPr>
            <a:r>
              <a:rPr lang="en-US" dirty="0"/>
              <a:t>Split tunneling is disabled unless justified and controlled</a:t>
            </a:r>
          </a:p>
          <a:p>
            <a:pPr marL="742950" indent="-742950">
              <a:buFont typeface="+mj-lt"/>
              <a:buAutoNum type="arabicPeriod"/>
            </a:pPr>
            <a:r>
              <a:rPr lang="en-US" dirty="0"/>
              <a:t>Access is restricted to defined internal subnets</a:t>
            </a:r>
          </a:p>
          <a:p>
            <a:pPr marL="742950" indent="-742950">
              <a:buFont typeface="+mj-lt"/>
              <a:buAutoNum type="arabicPeriod"/>
            </a:pPr>
            <a:r>
              <a:rPr lang="en-US" dirty="0"/>
              <a:t>Firewall rules tightly limit remote users</a:t>
            </a:r>
          </a:p>
          <a:p>
            <a:pPr marL="0" indent="0">
              <a:buNone/>
            </a:pPr>
            <a:r>
              <a:rPr lang="en-US" dirty="0"/>
              <a:t>VPNs should not expose the entire internal bank network.</a:t>
            </a:r>
          </a:p>
          <a:p>
            <a:pPr marL="0" indent="0">
              <a:buNone/>
            </a:pPr>
            <a:endParaRPr lang="en-US" dirty="0"/>
          </a:p>
        </p:txBody>
      </p:sp>
      <p:sp>
        <p:nvSpPr>
          <p:cNvPr id="8" name="Content Placeholder 7">
            <a:extLst>
              <a:ext uri="{FF2B5EF4-FFF2-40B4-BE49-F238E27FC236}">
                <a16:creationId xmlns:a16="http://schemas.microsoft.com/office/drawing/2014/main" id="{E1341A7E-0DC7-15BC-682B-AA80E4A818C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18369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457D-2079-7E7A-29A7-2E621E0B648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F7B311C-3515-6355-943E-C45E37D6A484}"/>
              </a:ext>
            </a:extLst>
          </p:cNvPr>
          <p:cNvSpPr>
            <a:spLocks noGrp="1"/>
          </p:cNvSpPr>
          <p:nvPr>
            <p:ph type="title"/>
          </p:nvPr>
        </p:nvSpPr>
        <p:spPr/>
        <p:txBody>
          <a:bodyPr/>
          <a:lstStyle/>
          <a:p>
            <a:r>
              <a:rPr lang="en-US" dirty="0"/>
              <a:t>Third-party access control and auditing</a:t>
            </a:r>
          </a:p>
        </p:txBody>
      </p:sp>
      <p:sp>
        <p:nvSpPr>
          <p:cNvPr id="7" name="Content Placeholder 6">
            <a:extLst>
              <a:ext uri="{FF2B5EF4-FFF2-40B4-BE49-F238E27FC236}">
                <a16:creationId xmlns:a16="http://schemas.microsoft.com/office/drawing/2014/main" id="{F4A318F9-4854-A981-D0A3-80A01FECDC8C}"/>
              </a:ext>
            </a:extLst>
          </p:cNvPr>
          <p:cNvSpPr>
            <a:spLocks noGrp="1"/>
          </p:cNvSpPr>
          <p:nvPr>
            <p:ph sz="half" idx="1"/>
          </p:nvPr>
        </p:nvSpPr>
        <p:spPr/>
        <p:txBody>
          <a:bodyPr>
            <a:normAutofit fontScale="92500" lnSpcReduction="10000"/>
          </a:bodyPr>
          <a:lstStyle/>
          <a:p>
            <a:pPr marL="742950" indent="-742950">
              <a:buFont typeface="+mj-lt"/>
              <a:buAutoNum type="arabicPeriod"/>
            </a:pPr>
            <a:r>
              <a:rPr lang="en-US" dirty="0"/>
              <a:t>Time-limited access</a:t>
            </a:r>
          </a:p>
          <a:p>
            <a:pPr marL="742950" indent="-742950">
              <a:buFont typeface="+mj-lt"/>
              <a:buAutoNum type="arabicPeriod"/>
            </a:pPr>
            <a:r>
              <a:rPr lang="en-US" dirty="0"/>
              <a:t>Session recording</a:t>
            </a:r>
          </a:p>
          <a:p>
            <a:pPr marL="742950" indent="-742950">
              <a:buFont typeface="+mj-lt"/>
              <a:buAutoNum type="arabicPeriod"/>
            </a:pPr>
            <a:r>
              <a:rPr lang="en-US" dirty="0"/>
              <a:t>MFA</a:t>
            </a:r>
          </a:p>
          <a:p>
            <a:pPr marL="742950" indent="-742950">
              <a:buFont typeface="+mj-lt"/>
              <a:buAutoNum type="arabicPeriod"/>
            </a:pPr>
            <a:r>
              <a:rPr lang="en-US" dirty="0"/>
              <a:t>Activity logging</a:t>
            </a:r>
          </a:p>
          <a:p>
            <a:pPr marL="742950" indent="-742950">
              <a:buFont typeface="+mj-lt"/>
              <a:buAutoNum type="arabicPeriod"/>
            </a:pPr>
            <a:r>
              <a:rPr lang="en-US" dirty="0"/>
              <a:t>Contractual restrictions</a:t>
            </a:r>
          </a:p>
          <a:p>
            <a:pPr marL="742950" indent="-742950">
              <a:buFont typeface="+mj-lt"/>
              <a:buAutoNum type="arabicPeriod"/>
            </a:pPr>
            <a:r>
              <a:rPr lang="en-US" dirty="0"/>
              <a:t>No persistent accounts</a:t>
            </a:r>
          </a:p>
          <a:p>
            <a:pPr marL="742950" indent="-742950">
              <a:buFont typeface="+mj-lt"/>
              <a:buAutoNum type="arabicPeriod"/>
            </a:pPr>
            <a:endParaRPr lang="en-US" dirty="0"/>
          </a:p>
          <a:p>
            <a:pPr marL="0" indent="0">
              <a:buNone/>
            </a:pPr>
            <a:r>
              <a:rPr lang="en-US" dirty="0"/>
              <a:t>Should align with FFIEC Third-Party Guidance and </a:t>
            </a:r>
            <a:r>
              <a:rPr lang="en-US" dirty="0" err="1"/>
              <a:t>InTREx</a:t>
            </a:r>
            <a:r>
              <a:rPr lang="en-US" dirty="0"/>
              <a:t>-Cyber priorities.</a:t>
            </a:r>
          </a:p>
        </p:txBody>
      </p:sp>
      <p:sp>
        <p:nvSpPr>
          <p:cNvPr id="8" name="Content Placeholder 7">
            <a:extLst>
              <a:ext uri="{FF2B5EF4-FFF2-40B4-BE49-F238E27FC236}">
                <a16:creationId xmlns:a16="http://schemas.microsoft.com/office/drawing/2014/main" id="{605E4A70-A206-7044-9517-16964FEBAE7B}"/>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24419977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EAF81-7883-593B-88CD-30F64500D9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1FCAD4F-186A-1AE1-DBE2-B7E1C5E31807}"/>
              </a:ext>
            </a:extLst>
          </p:cNvPr>
          <p:cNvSpPr>
            <a:spLocks noGrp="1"/>
          </p:cNvSpPr>
          <p:nvPr>
            <p:ph type="title"/>
          </p:nvPr>
        </p:nvSpPr>
        <p:spPr/>
        <p:txBody>
          <a:bodyPr/>
          <a:lstStyle/>
          <a:p>
            <a:r>
              <a:rPr lang="en-US" dirty="0"/>
              <a:t>Endpoint security enforced before connecting</a:t>
            </a:r>
          </a:p>
        </p:txBody>
      </p:sp>
      <p:sp>
        <p:nvSpPr>
          <p:cNvPr id="7" name="Content Placeholder 6">
            <a:extLst>
              <a:ext uri="{FF2B5EF4-FFF2-40B4-BE49-F238E27FC236}">
                <a16:creationId xmlns:a16="http://schemas.microsoft.com/office/drawing/2014/main" id="{0193FC58-8EE5-21FB-D4BB-4DCE4A85480F}"/>
              </a:ext>
            </a:extLst>
          </p:cNvPr>
          <p:cNvSpPr>
            <a:spLocks noGrp="1"/>
          </p:cNvSpPr>
          <p:nvPr>
            <p:ph sz="half" idx="1"/>
          </p:nvPr>
        </p:nvSpPr>
        <p:spPr/>
        <p:txBody>
          <a:bodyPr>
            <a:normAutofit/>
          </a:bodyPr>
          <a:lstStyle/>
          <a:p>
            <a:pPr marL="742950" indent="-742950">
              <a:buFont typeface="+mj-lt"/>
              <a:buAutoNum type="arabicPeriod"/>
            </a:pPr>
            <a:r>
              <a:rPr lang="en-US" dirty="0"/>
              <a:t>Device posture checks (patch level, antivirus/EDR, disk encryption)</a:t>
            </a:r>
          </a:p>
          <a:p>
            <a:pPr marL="742950" indent="-742950">
              <a:buFont typeface="+mj-lt"/>
              <a:buAutoNum type="arabicPeriod"/>
            </a:pPr>
            <a:r>
              <a:rPr lang="en-US" dirty="0"/>
              <a:t>No BYOD unless hardened and controlled</a:t>
            </a:r>
          </a:p>
          <a:p>
            <a:pPr marL="742950" indent="-742950">
              <a:buFont typeface="+mj-lt"/>
              <a:buAutoNum type="arabicPeriod"/>
            </a:pPr>
            <a:r>
              <a:rPr lang="en-US" dirty="0"/>
              <a:t>Automatic lockouts for non-compliant devices</a:t>
            </a:r>
          </a:p>
          <a:p>
            <a:pPr marL="742950" indent="-742950">
              <a:buFont typeface="+mj-lt"/>
              <a:buAutoNum type="arabicPeriod"/>
            </a:pPr>
            <a:r>
              <a:rPr lang="en-US" dirty="0"/>
              <a:t>Mobile device management (MDM) for remote employees</a:t>
            </a:r>
          </a:p>
        </p:txBody>
      </p:sp>
      <p:sp>
        <p:nvSpPr>
          <p:cNvPr id="8" name="Content Placeholder 7">
            <a:extLst>
              <a:ext uri="{FF2B5EF4-FFF2-40B4-BE49-F238E27FC236}">
                <a16:creationId xmlns:a16="http://schemas.microsoft.com/office/drawing/2014/main" id="{C5575519-06A7-BD87-00C2-0D3F56D0C36C}"/>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35158408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111921</TotalTime>
  <Words>11052</Words>
  <Application>Microsoft Macintosh PowerPoint</Application>
  <PresentationFormat>Custom</PresentationFormat>
  <Paragraphs>1800</Paragraphs>
  <Slides>130</Slides>
  <Notes>60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130</vt:i4>
      </vt:variant>
    </vt:vector>
  </HeadingPairs>
  <TitlesOfParts>
    <vt:vector size="143" baseType="lpstr">
      <vt:lpstr>Andale Mono</vt:lpstr>
      <vt:lpstr>Aptos</vt:lpstr>
      <vt:lpstr>Arial</vt:lpstr>
      <vt:lpstr>Arial Narrow</vt:lpstr>
      <vt:lpstr>Calibri</vt:lpstr>
      <vt:lpstr>Calibri Light</vt:lpstr>
      <vt:lpstr>HELVETICA NEUE CONDENSED</vt:lpstr>
      <vt:lpstr>HELVETICA NEUE CONDENSED</vt:lpstr>
      <vt:lpstr>Helvetica Neue Medium</vt:lpstr>
      <vt:lpstr>Luminari</vt:lpstr>
      <vt:lpstr>Snell Roundhand</vt:lpstr>
      <vt:lpstr>ヒラギノ角ゴ Pro W3</vt:lpstr>
      <vt:lpstr>Office Theme</vt:lpstr>
      <vt:lpstr>PowerPoint Presentation</vt:lpstr>
      <vt:lpstr>Setting the Stage</vt:lpstr>
      <vt:lpstr>Introductions</vt:lpstr>
      <vt:lpstr>Now you.</vt:lpstr>
      <vt:lpstr>What’s a VPN, anyway?</vt:lpstr>
      <vt:lpstr>Program Introduction</vt:lpstr>
      <vt:lpstr>Overall Goals of the Course</vt:lpstr>
      <vt:lpstr>Roadmap to the Class</vt:lpstr>
      <vt:lpstr>Don’t forget our class web site</vt:lpstr>
      <vt:lpstr>VPNs: The FDIC Context</vt:lpstr>
      <vt:lpstr>Chapter Objectives</vt:lpstr>
      <vt:lpstr>First, some VPN truths</vt:lpstr>
      <vt:lpstr>So Then, Why A Class on VPNs?</vt:lpstr>
      <vt:lpstr>The FDIC IG’s 3 Biggest Challenges are all in Tech</vt:lpstr>
      <vt:lpstr>A Closer Look at Financial Privacy</vt:lpstr>
      <vt:lpstr>What Are We Hiding?</vt:lpstr>
      <vt:lpstr>What do VPNs provide?</vt:lpstr>
      <vt:lpstr>Notable VPN Failures and Weaknesses</vt:lpstr>
      <vt:lpstr>Most “VPN” solutions only protect one thing</vt:lpstr>
      <vt:lpstr>Non-VPN “privacy” in an interconnected world</vt:lpstr>
      <vt:lpstr>Discuss: VPNs in daily use</vt:lpstr>
      <vt:lpstr>Activity: Privacy in Banking and Finance</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The Quantum Question</vt:lpstr>
      <vt:lpstr>Backdoors</vt:lpstr>
      <vt:lpstr>Chapter Summary Questions</vt:lpstr>
      <vt:lpstr>Plan For Wednesday</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WireGuard</vt:lpstr>
      <vt:lpstr>Internet Access Client VPNs</vt:lpstr>
      <vt:lpstr>VPN Limitations</vt:lpstr>
      <vt:lpstr>Embedded VPNs</vt:lpstr>
      <vt:lpstr>Topics related to VPNs with more to discuss</vt:lpstr>
      <vt:lpstr>VPNs based solely on separation</vt:lpstr>
      <vt:lpstr>MPLS: VPN or not? “Secure” or not?</vt:lpstr>
      <vt:lpstr>Tailscale</vt:lpstr>
      <vt:lpstr>Activity: What to use where?</vt:lpstr>
      <vt:lpstr>Exercise Topology</vt:lpstr>
      <vt:lpstr>Chapter Summary Questions</vt:lpstr>
      <vt:lpstr>Split Tunnels</vt:lpstr>
      <vt:lpstr>Examining VPN and Remote access  bank deployments</vt:lpstr>
      <vt:lpstr>Authentication Requirements</vt:lpstr>
      <vt:lpstr>Role-based and Least-privilege access only </vt:lpstr>
      <vt:lpstr>Comprehensive logging and monitoring</vt:lpstr>
      <vt:lpstr>Industry-standard Encryption</vt:lpstr>
      <vt:lpstr>“Default-deny” (conservative) Configurations</vt:lpstr>
      <vt:lpstr>Third-party access control and auditing</vt:lpstr>
      <vt:lpstr>Endpoint security enforced before connecting</vt:lpstr>
      <vt:lpstr>Remote Desktop only behind VPN</vt:lpstr>
      <vt:lpstr>Awareness of VPN threats / vulns</vt:lpstr>
      <vt:lpstr>Incident Response must include VPNs/RA</vt:lpstr>
      <vt:lpstr>VPN Platforms and Products</vt:lpstr>
      <vt:lpstr>Chapter Objectives</vt:lpstr>
      <vt:lpstr>Site-to-Site Solutions</vt:lpstr>
      <vt:lpstr>Remote Access Solutions</vt:lpstr>
      <vt:lpstr>Remote Desktop or DaaS</vt:lpstr>
      <vt:lpstr>VPNs and Firewalls</vt:lpstr>
      <vt:lpstr>SD-WAN Operations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Let’s Wrap it Up!</vt:lpstr>
      <vt:lpstr>More VPN Resources</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12515</cp:revision>
  <dcterms:created xsi:type="dcterms:W3CDTF">2016-01-13T17:16:24Z</dcterms:created>
  <dcterms:modified xsi:type="dcterms:W3CDTF">2026-01-11T04:00:52Z</dcterms:modified>
  <cp:category/>
</cp:coreProperties>
</file>